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9" r:id="rId3"/>
    <p:sldId id="271" r:id="rId4"/>
    <p:sldId id="272" r:id="rId5"/>
    <p:sldId id="260" r:id="rId6"/>
    <p:sldId id="265" r:id="rId7"/>
    <p:sldId id="264" r:id="rId8"/>
    <p:sldId id="266" r:id="rId9"/>
    <p:sldId id="275" r:id="rId10"/>
    <p:sldId id="261" r:id="rId11"/>
    <p:sldId id="267" r:id="rId12"/>
    <p:sldId id="262" r:id="rId13"/>
    <p:sldId id="268" r:id="rId14"/>
    <p:sldId id="276" r:id="rId15"/>
    <p:sldId id="273" r:id="rId16"/>
    <p:sldId id="263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7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429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1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84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521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5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19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20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15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507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3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6A763-7B60-4BDE-A77E-2DFFE7DBC222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D7CAB-2960-42C7-8A8D-E80318AA8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63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solidFill>
            <a:schemeClr val="bg1"/>
          </a:solidFill>
          <a:ln w="15875"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5400" b="1" dirty="0" err="1">
                <a:solidFill>
                  <a:srgbClr val="700000"/>
                </a:solidFill>
                <a:latin typeface="+mn-lt"/>
              </a:rPr>
              <a:t>Knowle</a:t>
            </a:r>
            <a:r>
              <a:rPr lang="en-GB" sz="5400" b="1" dirty="0">
                <a:solidFill>
                  <a:srgbClr val="700000"/>
                </a:solidFill>
                <a:latin typeface="+mn-lt"/>
              </a:rPr>
              <a:t> CE Primary Academy</a:t>
            </a:r>
            <a:br>
              <a:rPr lang="en-GB" sz="5400" b="1" dirty="0">
                <a:solidFill>
                  <a:srgbClr val="700000"/>
                </a:solidFill>
                <a:latin typeface="+mn-lt"/>
              </a:rPr>
            </a:br>
            <a:r>
              <a:rPr lang="en-GB" sz="3100" b="1" i="1" dirty="0">
                <a:solidFill>
                  <a:srgbClr val="700000"/>
                </a:solidFill>
                <a:latin typeface="+mn-lt"/>
              </a:rPr>
              <a:t>Growing in God’s Love; Flourishing Together</a:t>
            </a:r>
            <a:endParaRPr lang="en-GB" sz="5400" b="1" i="1" dirty="0">
              <a:solidFill>
                <a:srgbClr val="7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4800" dirty="0">
              <a:solidFill>
                <a:srgbClr val="700000"/>
              </a:solidFill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700000"/>
                </a:solidFill>
              </a:rPr>
              <a:t>Introduction to our curriculum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0000"/>
                </a:solidFill>
              </a:rPr>
              <a:t>Year 5 </a:t>
            </a:r>
          </a:p>
          <a:p>
            <a:pPr marL="0" indent="0" algn="ctr">
              <a:buNone/>
            </a:pPr>
            <a:endParaRPr lang="en-GB" sz="4000" dirty="0">
              <a:solidFill>
                <a:srgbClr val="700000"/>
              </a:solidFill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700000"/>
              </a:solidFill>
            </a:endParaRPr>
          </a:p>
          <a:p>
            <a:pPr marL="0" indent="0" algn="ctr">
              <a:buNone/>
            </a:pPr>
            <a:r>
              <a:rPr lang="en-GB" sz="4000" dirty="0">
                <a:solidFill>
                  <a:srgbClr val="700000"/>
                </a:solidFill>
              </a:rPr>
              <a:t>September 2025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2211" y="633470"/>
            <a:ext cx="662305" cy="83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027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Our curriculum is underpinned by the principles of S.M.I.L.E.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b="1" dirty="0">
                <a:solidFill>
                  <a:srgbClr val="700000"/>
                </a:solidFill>
              </a:rPr>
              <a:t>Socialise: </a:t>
            </a:r>
            <a:r>
              <a:rPr lang="en-GB" sz="2600" dirty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FF0000"/>
                </a:solidFill>
              </a:rPr>
              <a:t>connect</a:t>
            </a:r>
            <a:r>
              <a:rPr lang="en-GB" sz="2600" dirty="0">
                <a:solidFill>
                  <a:srgbClr val="700000"/>
                </a:solidFill>
              </a:rPr>
              <a:t> with the people around us, our families, friends, neighbours and our community. We spend time developing these relationships.</a:t>
            </a:r>
          </a:p>
          <a:p>
            <a:pPr lvl="0"/>
            <a:r>
              <a:rPr lang="en-GB" b="1" dirty="0">
                <a:solidFill>
                  <a:srgbClr val="700000"/>
                </a:solidFill>
              </a:rPr>
              <a:t>Move: </a:t>
            </a:r>
            <a:r>
              <a:rPr lang="en-GB" sz="2600" dirty="0">
                <a:solidFill>
                  <a:srgbClr val="700000"/>
                </a:solidFill>
              </a:rPr>
              <a:t>We </a:t>
            </a:r>
            <a:r>
              <a:rPr lang="en-GB" sz="2600" dirty="0">
                <a:solidFill>
                  <a:srgbClr val="FF0000"/>
                </a:solidFill>
              </a:rPr>
              <a:t>keep active </a:t>
            </a:r>
            <a:r>
              <a:rPr lang="en-GB" sz="2600" dirty="0">
                <a:solidFill>
                  <a:srgbClr val="700000"/>
                </a:solidFill>
              </a:rPr>
              <a:t>at school and at home. We aim to pursue physical activity we enjoy.</a:t>
            </a:r>
          </a:p>
          <a:p>
            <a:pPr lvl="0"/>
            <a:r>
              <a:rPr lang="en-GB" b="1" dirty="0">
                <a:solidFill>
                  <a:srgbClr val="700000"/>
                </a:solidFill>
              </a:rPr>
              <a:t>Interest: </a:t>
            </a:r>
            <a:r>
              <a:rPr lang="en-GB" sz="2600" dirty="0">
                <a:solidFill>
                  <a:srgbClr val="700000"/>
                </a:solidFill>
              </a:rPr>
              <a:t>We develop our curiosity and ask questions. We aim to </a:t>
            </a:r>
            <a:r>
              <a:rPr lang="en-GB" sz="2600" dirty="0">
                <a:solidFill>
                  <a:srgbClr val="FF0000"/>
                </a:solidFill>
              </a:rPr>
              <a:t>notice</a:t>
            </a:r>
            <a:r>
              <a:rPr lang="en-GB" sz="2600" dirty="0">
                <a:solidFill>
                  <a:srgbClr val="700000"/>
                </a:solidFill>
              </a:rPr>
              <a:t> the beautiful or the unusual.</a:t>
            </a:r>
          </a:p>
          <a:p>
            <a:pPr lvl="0"/>
            <a:r>
              <a:rPr lang="en-GB" b="1" dirty="0">
                <a:solidFill>
                  <a:srgbClr val="700000"/>
                </a:solidFill>
              </a:rPr>
              <a:t>Learn: </a:t>
            </a:r>
            <a:r>
              <a:rPr lang="en-GB" sz="2600" dirty="0">
                <a:solidFill>
                  <a:srgbClr val="700000"/>
                </a:solidFill>
              </a:rPr>
              <a:t>We endeavour to </a:t>
            </a:r>
            <a:r>
              <a:rPr lang="en-GB" sz="2600" dirty="0">
                <a:solidFill>
                  <a:srgbClr val="FF0000"/>
                </a:solidFill>
              </a:rPr>
              <a:t>keep learning</a:t>
            </a:r>
            <a:r>
              <a:rPr lang="en-GB" sz="2600" dirty="0">
                <a:solidFill>
                  <a:srgbClr val="700000"/>
                </a:solidFill>
              </a:rPr>
              <a:t>, to try </a:t>
            </a:r>
            <a:r>
              <a:rPr lang="en-GB" sz="2600" dirty="0">
                <a:solidFill>
                  <a:srgbClr val="C00000"/>
                </a:solidFill>
              </a:rPr>
              <a:t>new things </a:t>
            </a:r>
            <a:r>
              <a:rPr lang="en-GB" sz="2600" dirty="0">
                <a:solidFill>
                  <a:srgbClr val="700000"/>
                </a:solidFill>
              </a:rPr>
              <a:t>or take on new responsibilities. We set ourselves challenges that we will enjoy achieving. We aim to become more confident with each new success.   </a:t>
            </a:r>
          </a:p>
          <a:p>
            <a:pPr lvl="0"/>
            <a:r>
              <a:rPr lang="en-GB" b="1" dirty="0">
                <a:solidFill>
                  <a:srgbClr val="700000"/>
                </a:solidFill>
              </a:rPr>
              <a:t>Engage: </a:t>
            </a:r>
            <a:r>
              <a:rPr lang="en-GB" sz="2600" dirty="0">
                <a:solidFill>
                  <a:srgbClr val="700000"/>
                </a:solidFill>
              </a:rPr>
              <a:t>We aim to do something nice / </a:t>
            </a:r>
            <a:r>
              <a:rPr lang="en-GB" sz="2600" dirty="0">
                <a:solidFill>
                  <a:srgbClr val="FF0000"/>
                </a:solidFill>
              </a:rPr>
              <a:t>give to others</a:t>
            </a:r>
            <a:r>
              <a:rPr lang="en-GB" sz="2600" dirty="0">
                <a:solidFill>
                  <a:srgbClr val="700000"/>
                </a:solidFill>
              </a:rPr>
              <a:t>. We say ‘Thank you’ and SMILE! We aim to volunteer and give our time, looking out as well as in. We try to make a contribution to the wider life of our school, our family and our community.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853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B25EE2B-7ACB-F923-CAD3-045370D216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31"/>
          <a:stretch/>
        </p:blipFill>
        <p:spPr>
          <a:xfrm>
            <a:off x="408459" y="3280812"/>
            <a:ext cx="5603365" cy="33394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0BA60E-44BB-556D-73EE-9207EBD75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5603" y="114196"/>
            <a:ext cx="5142911" cy="27064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9F6AF1F-81A6-8CB2-7354-05C7873DC5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3714" y="3173298"/>
            <a:ext cx="5819365" cy="3292446"/>
          </a:xfrm>
          <a:prstGeom prst="rect">
            <a:avLst/>
          </a:prstGeom>
        </p:spPr>
      </p:pic>
      <p:pic>
        <p:nvPicPr>
          <p:cNvPr id="4" name="Picture 3" descr="A group of children standing in a row&#10;&#10;Description automatically generated">
            <a:extLst>
              <a:ext uri="{FF2B5EF4-FFF2-40B4-BE49-F238E27FC236}">
                <a16:creationId xmlns:a16="http://schemas.microsoft.com/office/drawing/2014/main" id="{207017E2-B820-B8C8-7E0E-13A4D541326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t="16873" b="40564"/>
          <a:stretch/>
        </p:blipFill>
        <p:spPr>
          <a:xfrm>
            <a:off x="-1" y="190694"/>
            <a:ext cx="6750791" cy="283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241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17282A-6FE7-F333-F3CF-13A347D7A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809673" cy="3791727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01133BC-725E-639B-9F95-1D6216CB6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107" y="501330"/>
            <a:ext cx="5437646" cy="33486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40A4B6-4BAD-43D6-F99F-032BA5CF32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2237" y="3986213"/>
            <a:ext cx="5419763" cy="28575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39CCDD0-0679-AAF6-8A21-1D634DD8BE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986213"/>
            <a:ext cx="4777509" cy="283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11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Autumn Term in Year 5  - Part 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0683240" cy="4932623"/>
          </a:xfrm>
        </p:spPr>
        <p:txBody>
          <a:bodyPr>
            <a:normAutofit fontScale="85000" lnSpcReduction="10000"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en-GB" dirty="0">
                <a:solidFill>
                  <a:srgbClr val="700000"/>
                </a:solidFill>
              </a:rPr>
              <a:t>The theme of the first half of the autumn term is ‘Space’. 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GB" dirty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>
                <a:solidFill>
                  <a:srgbClr val="700000"/>
                </a:solidFill>
              </a:rPr>
              <a:t>Rocket launch </a:t>
            </a:r>
            <a:r>
              <a:rPr lang="en-GB" dirty="0">
                <a:solidFill>
                  <a:srgbClr val="700000"/>
                </a:solidFill>
                <a:sym typeface="Wingdings" panose="05000000000000000000" pitchFamily="2" charset="2"/>
              </a:rPr>
              <a:t> </a:t>
            </a:r>
          </a:p>
          <a:p>
            <a:pPr lvl="1">
              <a:lnSpc>
                <a:spcPct val="110000"/>
              </a:lnSpc>
            </a:pPr>
            <a:endParaRPr lang="en-GB" dirty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>
                <a:solidFill>
                  <a:srgbClr val="700000"/>
                </a:solidFill>
              </a:rPr>
              <a:t>In English we study of the book ‘Space Oddity’ – a fast-paced 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en-GB" dirty="0">
                <a:solidFill>
                  <a:srgbClr val="700000"/>
                </a:solidFill>
              </a:rPr>
              <a:t>adventure which explores the themes of aliens, belonging and 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en-GB" dirty="0">
                <a:solidFill>
                  <a:srgbClr val="700000"/>
                </a:solidFill>
              </a:rPr>
              <a:t>families, and acts as a stimulus for the children’s writing. </a:t>
            </a:r>
          </a:p>
          <a:p>
            <a:pPr marL="457200" lvl="1" indent="0">
              <a:lnSpc>
                <a:spcPct val="110000"/>
              </a:lnSpc>
              <a:buNone/>
            </a:pPr>
            <a:endParaRPr lang="en-GB" dirty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>
                <a:solidFill>
                  <a:srgbClr val="700000"/>
                </a:solidFill>
              </a:rPr>
              <a:t>Our RE lessons look at how creation, as recorded in Genesis 1, fits with scientific discoveries. We ask the question ‘Creation and science – in conflict or complementary’  - and hold a debate with Sarah Covington from KPC </a:t>
            </a:r>
            <a:r>
              <a:rPr lang="en-GB">
                <a:solidFill>
                  <a:srgbClr val="700000"/>
                </a:solidFill>
              </a:rPr>
              <a:t>and a geologist</a:t>
            </a:r>
            <a:r>
              <a:rPr lang="en-GB" dirty="0">
                <a:solidFill>
                  <a:srgbClr val="700000"/>
                </a:solidFill>
              </a:rPr>
              <a:t>! – S.M.I.L.E. Socialise </a:t>
            </a:r>
          </a:p>
          <a:p>
            <a:pPr lvl="1">
              <a:lnSpc>
                <a:spcPct val="110000"/>
              </a:lnSpc>
            </a:pPr>
            <a:endParaRPr lang="en-GB" dirty="0">
              <a:solidFill>
                <a:srgbClr val="7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GB" dirty="0">
                <a:solidFill>
                  <a:srgbClr val="700000"/>
                </a:solidFill>
              </a:rPr>
              <a:t>In our history lessons we consider the question ‘Who really won the space race?’</a:t>
            </a:r>
          </a:p>
          <a:p>
            <a:pPr lvl="1">
              <a:lnSpc>
                <a:spcPct val="110000"/>
              </a:lnSpc>
            </a:pPr>
            <a:endParaRPr lang="en-GB" dirty="0">
              <a:solidFill>
                <a:srgbClr val="7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949" y="2681997"/>
            <a:ext cx="883103" cy="140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995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Autumn Term in Year 5  - Part 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0683240" cy="49326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200" dirty="0">
              <a:solidFill>
                <a:srgbClr val="700000"/>
              </a:solidFill>
            </a:endParaRPr>
          </a:p>
          <a:p>
            <a:r>
              <a:rPr lang="en-GB" dirty="0">
                <a:solidFill>
                  <a:srgbClr val="700000"/>
                </a:solidFill>
              </a:rPr>
              <a:t>In science, we study some of the key scientific ideas related to the solar system.  Visit to Birmingham </a:t>
            </a:r>
            <a:r>
              <a:rPr lang="en-GB" dirty="0" err="1">
                <a:solidFill>
                  <a:srgbClr val="700000"/>
                </a:solidFill>
              </a:rPr>
              <a:t>Thinktank</a:t>
            </a:r>
            <a:r>
              <a:rPr lang="en-GB" dirty="0">
                <a:solidFill>
                  <a:srgbClr val="700000"/>
                </a:solidFill>
              </a:rPr>
              <a:t>.</a:t>
            </a:r>
          </a:p>
          <a:p>
            <a:pPr marL="0" indent="0">
              <a:buNone/>
            </a:pPr>
            <a:endParaRPr lang="en-GB" dirty="0">
              <a:solidFill>
                <a:srgbClr val="700000"/>
              </a:solidFill>
            </a:endParaRPr>
          </a:p>
          <a:p>
            <a:r>
              <a:rPr lang="en-GB" dirty="0">
                <a:solidFill>
                  <a:srgbClr val="700000"/>
                </a:solidFill>
              </a:rPr>
              <a:t>Our PE curriculum covers netball  - including the ever-popular Arden Netball Festival – and dodgeball. </a:t>
            </a:r>
          </a:p>
          <a:p>
            <a:endParaRPr lang="en-GB" dirty="0">
              <a:solidFill>
                <a:srgbClr val="700000"/>
              </a:solidFill>
            </a:endParaRPr>
          </a:p>
          <a:p>
            <a:r>
              <a:rPr lang="en-GB" dirty="0">
                <a:solidFill>
                  <a:srgbClr val="700000"/>
                </a:solidFill>
              </a:rPr>
              <a:t>Forest School</a:t>
            </a:r>
          </a:p>
        </p:txBody>
      </p:sp>
    </p:spTree>
    <p:extLst>
      <p:ext uri="{BB962C8B-B14F-4D97-AF65-F5344CB8AC3E}">
        <p14:creationId xmlns:p14="http://schemas.microsoft.com/office/powerpoint/2010/main" val="327359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956" y="531380"/>
            <a:ext cx="9851967" cy="848533"/>
          </a:xfrm>
          <a:solidFill>
            <a:schemeClr val="accent2">
              <a:lumMod val="75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Autumn Term  in Year 5 - Part 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0000"/>
                </a:solidFill>
              </a:rPr>
              <a:t>The theme of the second half of the autumn term is ‘Ancient Greece’. </a:t>
            </a:r>
          </a:p>
          <a:p>
            <a:pPr marL="0" indent="0">
              <a:buNone/>
            </a:pPr>
            <a:endParaRPr lang="en-GB" dirty="0">
              <a:solidFill>
                <a:srgbClr val="700000"/>
              </a:solidFill>
            </a:endParaRPr>
          </a:p>
          <a:p>
            <a:r>
              <a:rPr lang="en-GB" dirty="0">
                <a:solidFill>
                  <a:srgbClr val="700000"/>
                </a:solidFill>
              </a:rPr>
              <a:t>Our English lessons are centred around the myth of Theseus and the Minotaur – the children invent their own versions of the story. </a:t>
            </a:r>
          </a:p>
          <a:p>
            <a:r>
              <a:rPr lang="en-GB" dirty="0">
                <a:solidFill>
                  <a:srgbClr val="700000"/>
                </a:solidFill>
              </a:rPr>
              <a:t>History – the big question is, ‘In what ways were the ancient Greeks influential?’</a:t>
            </a:r>
          </a:p>
          <a:p>
            <a:r>
              <a:rPr lang="en-GB" dirty="0">
                <a:solidFill>
                  <a:srgbClr val="700000"/>
                </a:solidFill>
              </a:rPr>
              <a:t>Geography – we explore the contrast between ancient and modern Greece.</a:t>
            </a:r>
          </a:p>
          <a:p>
            <a:endParaRPr lang="en-GB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34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51967" cy="848533"/>
          </a:xfrm>
          <a:solidFill>
            <a:schemeClr val="accent2">
              <a:lumMod val="75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Autumn Term in Year 5  - Part 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393362"/>
            <a:ext cx="11186622" cy="5201401"/>
          </a:xfrm>
        </p:spPr>
        <p:txBody>
          <a:bodyPr>
            <a:normAutofit/>
          </a:bodyPr>
          <a:lstStyle/>
          <a:p>
            <a:endParaRPr lang="en-GB" sz="3600" dirty="0">
              <a:solidFill>
                <a:srgbClr val="700000"/>
              </a:solidFill>
            </a:endParaRPr>
          </a:p>
          <a:p>
            <a:r>
              <a:rPr lang="en-GB" sz="3600" dirty="0">
                <a:solidFill>
                  <a:srgbClr val="700000"/>
                </a:solidFill>
              </a:rPr>
              <a:t>Computing – using publisher to design webpages for the Greek tourist industry.</a:t>
            </a:r>
          </a:p>
          <a:p>
            <a:pPr marL="0" indent="0">
              <a:buNone/>
            </a:pPr>
            <a:endParaRPr lang="en-GB" sz="3600" dirty="0">
              <a:solidFill>
                <a:srgbClr val="700000"/>
              </a:solidFill>
            </a:endParaRPr>
          </a:p>
          <a:p>
            <a:r>
              <a:rPr lang="en-GB" sz="3600" dirty="0">
                <a:solidFill>
                  <a:srgbClr val="700000"/>
                </a:solidFill>
              </a:rPr>
              <a:t>Art – sculpting &amp; painting Greek pots.</a:t>
            </a:r>
          </a:p>
          <a:p>
            <a:endParaRPr lang="en-GB" sz="3600" dirty="0">
              <a:solidFill>
                <a:srgbClr val="700000"/>
              </a:solidFill>
            </a:endParaRPr>
          </a:p>
          <a:p>
            <a:r>
              <a:rPr lang="en-GB" sz="3600" dirty="0">
                <a:solidFill>
                  <a:srgbClr val="700000"/>
                </a:solidFill>
              </a:rPr>
              <a:t>DT project – cam-based toys – links with Year 1 children</a:t>
            </a:r>
          </a:p>
          <a:p>
            <a:pPr marL="0" indent="0">
              <a:buNone/>
            </a:pPr>
            <a:endParaRPr lang="en-GB" sz="36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09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CFBE0-FAEF-034F-589D-706AC5731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Spirituality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A3B27-8E1D-430F-398D-98F1B8ED8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ighlight>
                  <a:srgbClr val="FFFF00"/>
                </a:highlight>
              </a:rPr>
              <a:t>Myself</a:t>
            </a:r>
          </a:p>
          <a:p>
            <a:r>
              <a:rPr lang="en-GB" dirty="0">
                <a:highlight>
                  <a:srgbClr val="FFFF00"/>
                </a:highlight>
              </a:rPr>
              <a:t>Others</a:t>
            </a:r>
          </a:p>
          <a:p>
            <a:r>
              <a:rPr lang="en-GB" dirty="0">
                <a:highlight>
                  <a:srgbClr val="FFFF00"/>
                </a:highlight>
              </a:rPr>
              <a:t>World / beauty</a:t>
            </a:r>
          </a:p>
          <a:p>
            <a:r>
              <a:rPr lang="en-GB" dirty="0">
                <a:highlight>
                  <a:srgbClr val="FFFF00"/>
                </a:highlight>
              </a:rPr>
              <a:t>God / beyond</a:t>
            </a:r>
          </a:p>
        </p:txBody>
      </p:sp>
    </p:spTree>
    <p:extLst>
      <p:ext uri="{BB962C8B-B14F-4D97-AF65-F5344CB8AC3E}">
        <p14:creationId xmlns:p14="http://schemas.microsoft.com/office/powerpoint/2010/main" val="2662175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9430"/>
          </a:xfrm>
          <a:solidFill>
            <a:schemeClr val="accent6">
              <a:lumMod val="60000"/>
              <a:lumOff val="40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Spring Term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0623" y="1484556"/>
            <a:ext cx="10876878" cy="5152912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solidFill>
                  <a:srgbClr val="700000"/>
                </a:solidFill>
              </a:rPr>
              <a:t>The theme of the spring term is ‘Not So Fast Food’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Geography topic – ‘How can year 5 lead the fight against food waste?’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S.M.I.L.E.  - ‘Engage’ - Dinner hall food waste monitors – every child. </a:t>
            </a:r>
          </a:p>
          <a:p>
            <a:r>
              <a:rPr lang="en-GB" sz="3200" dirty="0">
                <a:solidFill>
                  <a:srgbClr val="700000"/>
                </a:solidFill>
              </a:rPr>
              <a:t>Litter pickers.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D &amp; T – Cooking with sustainably-sourced ingredients.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342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360511" cy="1011854"/>
          </a:xfrm>
          <a:solidFill>
            <a:schemeClr val="accent6">
              <a:lumMod val="60000"/>
              <a:lumOff val="40000"/>
            </a:schemeClr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Spring Term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914" y="1488714"/>
            <a:ext cx="10856829" cy="522405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700000"/>
                </a:solidFill>
              </a:rPr>
              <a:t>English - supported by the book </a:t>
            </a:r>
            <a:r>
              <a:rPr lang="en-GB" sz="3200" dirty="0" err="1">
                <a:solidFill>
                  <a:srgbClr val="700000"/>
                </a:solidFill>
              </a:rPr>
              <a:t>Floodland</a:t>
            </a:r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Science – Properties of materials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Music – Musical Theatre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Year 5 - Easter Service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PE – Chance To Shine cricket – Festival at K &amp; D cricket club</a:t>
            </a:r>
          </a:p>
          <a:p>
            <a:endParaRPr lang="en-GB" sz="3200" dirty="0">
              <a:solidFill>
                <a:srgbClr val="700000"/>
              </a:solidFill>
            </a:endParaRPr>
          </a:p>
          <a:p>
            <a:endParaRPr lang="en-GB" sz="32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595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Summer Term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58055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700000"/>
                </a:solidFill>
              </a:rPr>
              <a:t>Theme – ‘Where Do We Belong?’</a:t>
            </a:r>
          </a:p>
          <a:p>
            <a:r>
              <a:rPr lang="en-GB" sz="3400" dirty="0">
                <a:solidFill>
                  <a:srgbClr val="700000"/>
                </a:solidFill>
              </a:rPr>
              <a:t>English work is based on 2 books:</a:t>
            </a:r>
          </a:p>
          <a:p>
            <a:pPr lvl="1"/>
            <a:r>
              <a:rPr lang="en-GB" sz="3000" dirty="0">
                <a:solidFill>
                  <a:srgbClr val="700000"/>
                </a:solidFill>
              </a:rPr>
              <a:t>The Island </a:t>
            </a:r>
          </a:p>
          <a:p>
            <a:pPr lvl="1"/>
            <a:r>
              <a:rPr lang="en-GB" sz="3000" dirty="0">
                <a:solidFill>
                  <a:srgbClr val="700000"/>
                </a:solidFill>
              </a:rPr>
              <a:t>Kensuke’s Kingdom</a:t>
            </a:r>
          </a:p>
          <a:p>
            <a:r>
              <a:rPr lang="en-GB" sz="3000" dirty="0">
                <a:solidFill>
                  <a:srgbClr val="700000"/>
                </a:solidFill>
              </a:rPr>
              <a:t>Forest school</a:t>
            </a:r>
          </a:p>
          <a:p>
            <a:pPr lvl="1"/>
            <a:endParaRPr lang="en-GB" sz="3000" dirty="0">
              <a:solidFill>
                <a:srgbClr val="700000"/>
              </a:solidFill>
            </a:endParaRPr>
          </a:p>
          <a:p>
            <a:pPr lvl="1"/>
            <a:r>
              <a:rPr lang="en-GB" sz="3000" dirty="0">
                <a:solidFill>
                  <a:srgbClr val="700000"/>
                </a:solidFill>
              </a:rPr>
              <a:t>+  we write letters to local MPs around the issue of asylum seekers</a:t>
            </a:r>
            <a:endParaRPr lang="en-GB" sz="3400" dirty="0">
              <a:solidFill>
                <a:srgbClr val="700000"/>
              </a:solidFill>
            </a:endParaRPr>
          </a:p>
          <a:p>
            <a:r>
              <a:rPr lang="en-GB" sz="3400" dirty="0">
                <a:solidFill>
                  <a:srgbClr val="700000"/>
                </a:solidFill>
              </a:rPr>
              <a:t>S.M.I.L.E – Engage – fundraising to support asylum seeking.</a:t>
            </a:r>
          </a:p>
          <a:p>
            <a:endParaRPr lang="en-GB" sz="34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032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435814" cy="968823"/>
          </a:xfrm>
          <a:solidFill>
            <a:srgbClr val="00B0F0"/>
          </a:solidFill>
          <a:ln>
            <a:solidFill>
              <a:srgbClr val="70000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Summer Term in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413" y="1470622"/>
            <a:ext cx="10806057" cy="5242150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700000"/>
                </a:solidFill>
              </a:rPr>
              <a:t>RE – ‘What does the </a:t>
            </a:r>
            <a:r>
              <a:rPr lang="en-GB" sz="3400" dirty="0" err="1">
                <a:solidFill>
                  <a:srgbClr val="700000"/>
                </a:solidFill>
              </a:rPr>
              <a:t>Qu’ran</a:t>
            </a:r>
            <a:r>
              <a:rPr lang="en-GB" sz="3400" dirty="0">
                <a:solidFill>
                  <a:srgbClr val="700000"/>
                </a:solidFill>
              </a:rPr>
              <a:t> reveal about Allah and his guidance’ – visit to Islamic Exhibition Centre in Small Heath</a:t>
            </a:r>
          </a:p>
          <a:p>
            <a:pPr marL="0" indent="0">
              <a:buNone/>
            </a:pPr>
            <a:endParaRPr lang="en-GB" sz="3400" dirty="0">
              <a:solidFill>
                <a:srgbClr val="700000"/>
              </a:solidFill>
            </a:endParaRPr>
          </a:p>
          <a:p>
            <a:r>
              <a:rPr lang="en-GB" sz="3400" dirty="0">
                <a:solidFill>
                  <a:srgbClr val="700000"/>
                </a:solidFill>
              </a:rPr>
              <a:t>Art – graffiti  - based on environmental themes</a:t>
            </a:r>
          </a:p>
          <a:p>
            <a:endParaRPr lang="en-GB" sz="3400" dirty="0">
              <a:solidFill>
                <a:srgbClr val="700000"/>
              </a:solidFill>
            </a:endParaRPr>
          </a:p>
          <a:p>
            <a:r>
              <a:rPr lang="en-GB" sz="3200" dirty="0">
                <a:solidFill>
                  <a:srgbClr val="700000"/>
                </a:solidFill>
              </a:rPr>
              <a:t>Computing – programming  - Marty the robot! </a:t>
            </a:r>
          </a:p>
          <a:p>
            <a:pPr marL="0" indent="0">
              <a:buNone/>
            </a:pPr>
            <a:endParaRPr lang="en-GB" sz="3400" dirty="0">
              <a:solidFill>
                <a:srgbClr val="7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044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F8A7FA-76BA-1949-141B-97535110C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89890" y="2668086"/>
            <a:ext cx="5202110" cy="3566459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F4DFEF-6A49-0CD3-72DA-D9E73C285AB9}"/>
              </a:ext>
            </a:extLst>
          </p:cNvPr>
          <p:cNvSpPr txBox="1"/>
          <p:nvPr/>
        </p:nvSpPr>
        <p:spPr>
          <a:xfrm>
            <a:off x="1109133" y="1796867"/>
            <a:ext cx="91751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700000"/>
                </a:solidFill>
              </a:rPr>
              <a:t>Ukulele – concert for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7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err="1">
                <a:solidFill>
                  <a:srgbClr val="700000"/>
                </a:solidFill>
              </a:rPr>
              <a:t>Bikeability</a:t>
            </a:r>
            <a:endParaRPr lang="en-GB" sz="3600" dirty="0">
              <a:solidFill>
                <a:srgbClr val="700000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79BCF17-DA30-F71E-8B7B-54B7292C021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435814" cy="968823"/>
          </a:xfrm>
          <a:prstGeom prst="rect">
            <a:avLst/>
          </a:prstGeom>
          <a:solidFill>
            <a:srgbClr val="00B0F0"/>
          </a:solidFill>
          <a:ln>
            <a:solidFill>
              <a:srgbClr val="7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chemeClr val="bg1"/>
                </a:solidFill>
              </a:rPr>
              <a:t>Summer Term in Year 5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619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By the end of the academic year pupils should have: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developed their curiosity and appreciation of the natural beauty of the world they live in and recognised the role they have in protecting it</a:t>
            </a:r>
          </a:p>
          <a:p>
            <a:pPr lvl="0"/>
            <a:r>
              <a:rPr lang="en-GB" dirty="0"/>
              <a:t>given their time to work with children from across the school community in order to reduce food waste at school</a:t>
            </a:r>
          </a:p>
          <a:p>
            <a:pPr lvl="0"/>
            <a:r>
              <a:rPr lang="en-GB" dirty="0"/>
              <a:t>volunteered and given their time to raise money to support charities linked to refugees</a:t>
            </a:r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570019" y="702614"/>
            <a:ext cx="6017030" cy="703695"/>
          </a:xfrm>
          <a:prstGeom prst="rect">
            <a:avLst/>
          </a:prstGeom>
          <a:solidFill>
            <a:srgbClr val="7030A0"/>
          </a:solidFill>
          <a:ln>
            <a:solidFill>
              <a:srgbClr val="7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solidFill>
                  <a:schemeClr val="bg1"/>
                </a:solidFill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2190547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9850"/>
          </a:xfrm>
          <a:solidFill>
            <a:srgbClr val="700000"/>
          </a:solidFill>
          <a:ln>
            <a:solidFill>
              <a:srgbClr val="700000"/>
            </a:solidFill>
          </a:ln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Homework and supporting your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800" dirty="0">
                <a:solidFill>
                  <a:srgbClr val="700000"/>
                </a:solidFill>
              </a:rPr>
              <a:t>Homework in Year 5 is set on a Friday </a:t>
            </a:r>
          </a:p>
          <a:p>
            <a:pPr lvl="1"/>
            <a:r>
              <a:rPr lang="en-GB" sz="3800" dirty="0">
                <a:solidFill>
                  <a:srgbClr val="700000"/>
                </a:solidFill>
              </a:rPr>
              <a:t>Spellings </a:t>
            </a:r>
          </a:p>
          <a:p>
            <a:pPr lvl="1"/>
            <a:r>
              <a:rPr lang="en-GB" sz="3800" dirty="0">
                <a:solidFill>
                  <a:srgbClr val="700000"/>
                </a:solidFill>
              </a:rPr>
              <a:t>Reading comprehension</a:t>
            </a:r>
          </a:p>
          <a:p>
            <a:pPr lvl="1"/>
            <a:r>
              <a:rPr lang="en-GB" sz="3800" dirty="0">
                <a:solidFill>
                  <a:srgbClr val="700000"/>
                </a:solidFill>
              </a:rPr>
              <a:t>Maths tasks</a:t>
            </a:r>
          </a:p>
          <a:p>
            <a:r>
              <a:rPr lang="en-GB" sz="3800" dirty="0">
                <a:solidFill>
                  <a:srgbClr val="700000"/>
                </a:solidFill>
              </a:rPr>
              <a:t>Reading diary + new </a:t>
            </a:r>
            <a:r>
              <a:rPr lang="en-GB" sz="3800" dirty="0" err="1">
                <a:solidFill>
                  <a:srgbClr val="700000"/>
                </a:solidFill>
              </a:rPr>
              <a:t>Readopoly</a:t>
            </a:r>
            <a:r>
              <a:rPr lang="en-GB" sz="3800" dirty="0">
                <a:solidFill>
                  <a:srgbClr val="700000"/>
                </a:solidFill>
              </a:rPr>
              <a:t> sheets</a:t>
            </a:r>
          </a:p>
          <a:p>
            <a:r>
              <a:rPr lang="en-GB" sz="3800" dirty="0">
                <a:solidFill>
                  <a:srgbClr val="700000"/>
                </a:solidFill>
              </a:rPr>
              <a:t>Times Table Rock Stars</a:t>
            </a: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387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17667" y="464879"/>
            <a:ext cx="7956665" cy="1156104"/>
          </a:xfrm>
          <a:solidFill>
            <a:schemeClr val="accent6"/>
          </a:solidFill>
          <a:ln>
            <a:solidFill>
              <a:srgbClr val="70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Homework and supporting your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800" dirty="0">
                <a:solidFill>
                  <a:srgbClr val="700000"/>
                </a:solidFill>
              </a:rPr>
              <a:t>How you can help: </a:t>
            </a:r>
          </a:p>
          <a:p>
            <a:r>
              <a:rPr lang="en-GB" sz="4000" u="sng" dirty="0">
                <a:solidFill>
                  <a:srgbClr val="700000"/>
                </a:solidFill>
              </a:rPr>
              <a:t>Reading!</a:t>
            </a:r>
            <a:r>
              <a:rPr lang="en-GB" sz="4000" dirty="0">
                <a:solidFill>
                  <a:srgbClr val="700000"/>
                </a:solidFill>
              </a:rPr>
              <a:t> Read to, read with and hear your child read as well as encouraging independent reading for pleasure – 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700000"/>
                </a:solidFill>
              </a:rPr>
              <a:t>   -   this is scientifically proven to have the biggest impact on learning in all areas.</a:t>
            </a:r>
          </a:p>
          <a:p>
            <a:endParaRPr lang="en-GB" sz="4000" dirty="0">
              <a:solidFill>
                <a:srgbClr val="700000"/>
              </a:solidFill>
            </a:endParaRPr>
          </a:p>
          <a:p>
            <a:r>
              <a:rPr lang="en-GB" sz="3800" dirty="0">
                <a:solidFill>
                  <a:srgbClr val="700000"/>
                </a:solidFill>
              </a:rPr>
              <a:t>Ensure that your child spends enough time on TTRS and their written homework.</a:t>
            </a:r>
          </a:p>
          <a:p>
            <a:endParaRPr lang="en-GB" sz="3800" dirty="0">
              <a:solidFill>
                <a:srgbClr val="700000"/>
              </a:solidFill>
            </a:endParaRPr>
          </a:p>
          <a:p>
            <a:r>
              <a:rPr lang="en-GB" sz="3800" dirty="0">
                <a:solidFill>
                  <a:srgbClr val="700000"/>
                </a:solidFill>
              </a:rPr>
              <a:t>Times tables – practise regularly! </a:t>
            </a: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sz="3800" dirty="0">
              <a:solidFill>
                <a:srgbClr val="7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867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2245</TotalTime>
  <Words>901</Words>
  <Application>Microsoft Office PowerPoint</Application>
  <PresentationFormat>Widescreen</PresentationFormat>
  <Paragraphs>113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Knowle CE Primary Academy Growing in God’s Love; Flourishing Together</vt:lpstr>
      <vt:lpstr>Our curriculum is underpinned by the principles of S.M.I.L.E.</vt:lpstr>
      <vt:lpstr>PowerPoint Presentation</vt:lpstr>
      <vt:lpstr>PowerPoint Presentation</vt:lpstr>
      <vt:lpstr>Autumn Term in Year 5  - Part 1 </vt:lpstr>
      <vt:lpstr>Autumn Term in Year 5  - Part 1 </vt:lpstr>
      <vt:lpstr>Autumn Term  in Year 5 - Part 2 </vt:lpstr>
      <vt:lpstr>Autumn Term in Year 5  - Part 2 </vt:lpstr>
      <vt:lpstr>Spirituality </vt:lpstr>
      <vt:lpstr>Spring Term in Year 5</vt:lpstr>
      <vt:lpstr>Spring Term in Year 5</vt:lpstr>
      <vt:lpstr>Summer Term in Year 5</vt:lpstr>
      <vt:lpstr>Summer Term in Year 5</vt:lpstr>
      <vt:lpstr>PowerPoint Presentation</vt:lpstr>
      <vt:lpstr>PowerPoint Presentation</vt:lpstr>
      <vt:lpstr>Homework and supporting your children</vt:lpstr>
      <vt:lpstr>Homework and supporting your children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 CE Primary Academy Year 6  Introduction to our Curriculum</dc:title>
  <dc:creator>Rupert Hall</dc:creator>
  <cp:lastModifiedBy>Simon Watts</cp:lastModifiedBy>
  <cp:revision>68</cp:revision>
  <dcterms:created xsi:type="dcterms:W3CDTF">2023-09-21T07:51:56Z</dcterms:created>
  <dcterms:modified xsi:type="dcterms:W3CDTF">2025-09-24T14:40:29Z</dcterms:modified>
</cp:coreProperties>
</file>