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21"/>
  </p:notesMasterIdLst>
  <p:handoutMasterIdLst>
    <p:handoutMasterId r:id="rId22"/>
  </p:handoutMasterIdLst>
  <p:sldIdLst>
    <p:sldId id="256" r:id="rId2"/>
    <p:sldId id="283" r:id="rId3"/>
    <p:sldId id="266" r:id="rId4"/>
    <p:sldId id="257" r:id="rId5"/>
    <p:sldId id="260" r:id="rId6"/>
    <p:sldId id="261" r:id="rId7"/>
    <p:sldId id="263" r:id="rId8"/>
    <p:sldId id="264" r:id="rId9"/>
    <p:sldId id="276" r:id="rId10"/>
    <p:sldId id="284" r:id="rId11"/>
    <p:sldId id="285" r:id="rId12"/>
    <p:sldId id="282" r:id="rId13"/>
    <p:sldId id="287" r:id="rId14"/>
    <p:sldId id="279" r:id="rId15"/>
    <p:sldId id="277" r:id="rId16"/>
    <p:sldId id="289" r:id="rId17"/>
    <p:sldId id="267" r:id="rId18"/>
    <p:sldId id="288" r:id="rId19"/>
    <p:sldId id="275" r:id="rId2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9" autoAdjust="0"/>
    <p:restoredTop sz="94660"/>
  </p:normalViewPr>
  <p:slideViewPr>
    <p:cSldViewPr snapToGrid="0">
      <p:cViewPr varScale="1">
        <p:scale>
          <a:sx n="76" d="100"/>
          <a:sy n="76" d="100"/>
        </p:scale>
        <p:origin x="54" y="7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96C2381-97F8-4891-9E42-142BD03D8275}" type="datetimeFigureOut">
              <a:rPr lang="en-GB" smtClean="0"/>
              <a:t>25/09/2025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012DCE8-EB16-4E04-8C4D-7CCF86EE466F}" type="slidenum">
              <a:rPr lang="en-GB" smtClean="0"/>
              <a:t>‹#›</a:t>
            </a:fld>
            <a:endParaRPr lang="en-GB"/>
          </a:p>
        </p:txBody>
      </p:sp>
    </p:spTree>
    <p:extLst>
      <p:ext uri="{BB962C8B-B14F-4D97-AF65-F5344CB8AC3E}">
        <p14:creationId xmlns:p14="http://schemas.microsoft.com/office/powerpoint/2010/main" val="26714443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EC59523-322F-40B0-8B18-F152821CF064}" type="datetimeFigureOut">
              <a:rPr lang="en-GB" smtClean="0"/>
              <a:t>25/09/2025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3CE1918-E26E-4F59-AEC0-36EBA285A52F}" type="slidenum">
              <a:rPr lang="en-GB" smtClean="0"/>
              <a:t>‹#›</a:t>
            </a:fld>
            <a:endParaRPr lang="en-GB"/>
          </a:p>
        </p:txBody>
      </p:sp>
    </p:spTree>
    <p:extLst>
      <p:ext uri="{BB962C8B-B14F-4D97-AF65-F5344CB8AC3E}">
        <p14:creationId xmlns:p14="http://schemas.microsoft.com/office/powerpoint/2010/main" val="356299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why is reading so important?</a:t>
            </a:r>
          </a:p>
        </p:txBody>
      </p:sp>
      <p:sp>
        <p:nvSpPr>
          <p:cNvPr id="4" name="Slide Number Placeholder 3"/>
          <p:cNvSpPr>
            <a:spLocks noGrp="1"/>
          </p:cNvSpPr>
          <p:nvPr>
            <p:ph type="sldNum" sz="quarter" idx="10"/>
          </p:nvPr>
        </p:nvSpPr>
        <p:spPr/>
        <p:txBody>
          <a:bodyPr/>
          <a:lstStyle/>
          <a:p>
            <a:fld id="{B8796F01-7154-41E0-B48B-A6921757531A}" type="slidenum">
              <a:rPr lang="en-GB" smtClean="0"/>
              <a:pPr/>
              <a:t>10</a:t>
            </a:fld>
            <a:endParaRPr lang="en-GB"/>
          </a:p>
        </p:txBody>
      </p:sp>
    </p:spTree>
    <p:extLst>
      <p:ext uri="{BB962C8B-B14F-4D97-AF65-F5344CB8AC3E}">
        <p14:creationId xmlns:p14="http://schemas.microsoft.com/office/powerpoint/2010/main" val="263242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far as lower juniors are concerned, the stripped-down expectations of what a reader should be able to do are as such. However, this is exactly the same for all year groups (age-appropriate texts) but the green strands tend to appear more than the orange ones as children et older or more proficient. Most of this can be summarised into reads most words by sight so can understand what is being read and then is able to ‘read’ unfamiliar words using phonics, morphology (bits of words) and working out what the word means using what is going on around it. It’s exactly the same in Year 6 but the words tend to be more advanced.</a:t>
            </a:r>
          </a:p>
        </p:txBody>
      </p:sp>
      <p:sp>
        <p:nvSpPr>
          <p:cNvPr id="4" name="Slide Number Placeholder 3"/>
          <p:cNvSpPr>
            <a:spLocks noGrp="1"/>
          </p:cNvSpPr>
          <p:nvPr>
            <p:ph type="sldNum" sz="quarter" idx="10"/>
          </p:nvPr>
        </p:nvSpPr>
        <p:spPr/>
        <p:txBody>
          <a:bodyPr/>
          <a:lstStyle/>
          <a:p>
            <a:fld id="{B8796F01-7154-41E0-B48B-A6921757531A}" type="slidenum">
              <a:rPr lang="en-GB" smtClean="0"/>
              <a:pPr/>
              <a:t>11</a:t>
            </a:fld>
            <a:endParaRPr lang="en-GB"/>
          </a:p>
        </p:txBody>
      </p:sp>
    </p:spTree>
    <p:extLst>
      <p:ext uri="{BB962C8B-B14F-4D97-AF65-F5344CB8AC3E}">
        <p14:creationId xmlns:p14="http://schemas.microsoft.com/office/powerpoint/2010/main" val="598754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842474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534523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4E790B9E-835F-405A-8ED6-17BDFCB5534F}" type="datetimeFigureOut">
              <a:rPr lang="en-GB" smtClean="0"/>
              <a:t>25/09/2025</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140F333-1B12-46AA-801E-46F1E4AA2B0B}" type="slidenum">
              <a:rPr lang="en-GB" smtClean="0"/>
              <a:t>‹#›</a:t>
            </a:fld>
            <a:endParaRPr lang="en-GB"/>
          </a:p>
        </p:txBody>
      </p:sp>
    </p:spTree>
    <p:extLst>
      <p:ext uri="{BB962C8B-B14F-4D97-AF65-F5344CB8AC3E}">
        <p14:creationId xmlns:p14="http://schemas.microsoft.com/office/powerpoint/2010/main" val="348858772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790B9E-835F-405A-8ED6-17BDFCB5534F}" type="datetimeFigureOut">
              <a:rPr lang="en-GB" smtClean="0"/>
              <a:t>25/09/2025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99200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790B9E-835F-405A-8ED6-17BDFCB5534F}" type="datetimeFigureOut">
              <a:rPr lang="en-GB" smtClean="0"/>
              <a:t>25/09/2025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604182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E790B9E-835F-405A-8ED6-17BDFCB5534F}" type="datetimeFigureOut">
              <a:rPr lang="en-GB" smtClean="0"/>
              <a:t>25/09/2025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880175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790B9E-835F-405A-8ED6-17BDFCB5534F}" type="datetimeFigureOut">
              <a:rPr lang="en-GB" smtClean="0"/>
              <a:t>25/09/2025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104355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790B9E-835F-405A-8ED6-17BDFCB5534F}" type="datetimeFigureOut">
              <a:rPr lang="en-GB" smtClean="0"/>
              <a:t>25/09/2025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396648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790B9E-835F-405A-8ED6-17BDFCB5534F}" type="datetimeFigureOut">
              <a:rPr lang="en-GB" smtClean="0"/>
              <a:t>25/09/2025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077462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25/09/2025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121475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4E790B9E-835F-405A-8ED6-17BDFCB5534F}" type="datetimeFigureOut">
              <a:rPr lang="en-GB" smtClean="0"/>
              <a:t>25/09/2025</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20996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0033"/>
        </a:solidFill>
        <a:effectLst/>
      </p:bgPr>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4E790B9E-835F-405A-8ED6-17BDFCB5534F}" type="datetimeFigureOut">
              <a:rPr lang="en-GB" smtClean="0"/>
              <a:t>25/09/2025</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2140F333-1B12-46AA-801E-46F1E4AA2B0B}" type="slidenum">
              <a:rPr lang="en-GB" smtClean="0"/>
              <a:t>‹#›</a:t>
            </a:fld>
            <a:endParaRPr lang="en-GB"/>
          </a:p>
        </p:txBody>
      </p:sp>
    </p:spTree>
    <p:extLst>
      <p:ext uri="{BB962C8B-B14F-4D97-AF65-F5344CB8AC3E}">
        <p14:creationId xmlns:p14="http://schemas.microsoft.com/office/powerpoint/2010/main" val="1100914916"/>
      </p:ext>
    </p:extLst>
  </p:cSld>
  <p:clrMap bg1="dk1" tx1="lt1" bg2="dk2" tx2="lt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nowle C of E Primary Academy - Home">
            <a:extLst>
              <a:ext uri="{FF2B5EF4-FFF2-40B4-BE49-F238E27FC236}">
                <a16:creationId xmlns:a16="http://schemas.microsoft.com/office/drawing/2014/main" id="{81E2A385-1F38-7D4C-AE0A-9063D1515CC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4111704"/>
            <a:ext cx="1888526" cy="23876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768350" y="1987777"/>
            <a:ext cx="10655300" cy="2387600"/>
          </a:xfrm>
        </p:spPr>
        <p:txBody>
          <a:bodyPr/>
          <a:lstStyle/>
          <a:p>
            <a:r>
              <a:rPr lang="en-GB" dirty="0">
                <a:solidFill>
                  <a:schemeClr val="bg1"/>
                </a:solidFill>
                <a:latin typeface="Twinkl" panose="02000000000000000000" pitchFamily="2" charset="0"/>
              </a:rPr>
              <a:t>Parent Curriculum Meeting</a:t>
            </a:r>
          </a:p>
        </p:txBody>
      </p:sp>
      <p:sp>
        <p:nvSpPr>
          <p:cNvPr id="3" name="Subtitle 2"/>
          <p:cNvSpPr>
            <a:spLocks noGrp="1"/>
          </p:cNvSpPr>
          <p:nvPr>
            <p:ph type="subTitle" idx="1"/>
          </p:nvPr>
        </p:nvSpPr>
        <p:spPr/>
        <p:txBody>
          <a:bodyPr>
            <a:normAutofit/>
          </a:bodyPr>
          <a:lstStyle/>
          <a:p>
            <a:r>
              <a:rPr lang="en-GB" sz="3600" dirty="0">
                <a:latin typeface="Twinkl" panose="02000000000000000000" pitchFamily="2" charset="0"/>
              </a:rPr>
              <a:t>23</a:t>
            </a:r>
            <a:r>
              <a:rPr lang="en-GB" sz="3600" baseline="30000" dirty="0">
                <a:latin typeface="Twinkl" panose="02000000000000000000" pitchFamily="2" charset="0"/>
              </a:rPr>
              <a:t>rd</a:t>
            </a:r>
            <a:r>
              <a:rPr lang="en-GB" sz="3600" dirty="0">
                <a:latin typeface="Twinkl" panose="02000000000000000000" pitchFamily="2" charset="0"/>
              </a:rPr>
              <a:t> September 2025</a:t>
            </a:r>
          </a:p>
          <a:p>
            <a:r>
              <a:rPr lang="en-GB" sz="3600" dirty="0">
                <a:latin typeface="Twinkl" panose="02000000000000000000" pitchFamily="2" charset="0"/>
              </a:rPr>
              <a:t>Year 2</a:t>
            </a:r>
          </a:p>
        </p:txBody>
      </p:sp>
      <p:pic>
        <p:nvPicPr>
          <p:cNvPr id="4" name="Picture 3"/>
          <p:cNvPicPr>
            <a:picLocks noChangeAspect="1"/>
          </p:cNvPicPr>
          <p:nvPr/>
        </p:nvPicPr>
        <p:blipFill>
          <a:blip r:embed="rId3"/>
          <a:stretch>
            <a:fillRect/>
          </a:stretch>
        </p:blipFill>
        <p:spPr>
          <a:xfrm>
            <a:off x="9312556" y="4170431"/>
            <a:ext cx="2304488" cy="2328874"/>
          </a:xfrm>
          <a:prstGeom prst="rect">
            <a:avLst/>
          </a:prstGeom>
        </p:spPr>
      </p:pic>
    </p:spTree>
    <p:extLst>
      <p:ext uri="{BB962C8B-B14F-4D97-AF65-F5344CB8AC3E}">
        <p14:creationId xmlns:p14="http://schemas.microsoft.com/office/powerpoint/2010/main" val="4030328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800" y="284176"/>
            <a:ext cx="10555199" cy="1508760"/>
          </a:xfrm>
        </p:spPr>
        <p:txBody>
          <a:bodyPr/>
          <a:lstStyle/>
          <a:p>
            <a:pPr algn="ctr"/>
            <a:r>
              <a:rPr lang="en-GB" dirty="0">
                <a:solidFill>
                  <a:schemeClr val="bg1"/>
                </a:solidFill>
              </a:rPr>
              <a:t>Growing in God’s love; </a:t>
            </a:r>
            <a:br>
              <a:rPr lang="en-GB" dirty="0">
                <a:solidFill>
                  <a:schemeClr val="bg1"/>
                </a:solidFill>
              </a:rPr>
            </a:br>
            <a:r>
              <a:rPr lang="en-GB" dirty="0">
                <a:solidFill>
                  <a:schemeClr val="bg1"/>
                </a:solidFill>
              </a:rPr>
              <a:t>flourishing together.</a:t>
            </a:r>
          </a:p>
        </p:txBody>
      </p:sp>
      <p:sp>
        <p:nvSpPr>
          <p:cNvPr id="3" name="Content Placeholder 2"/>
          <p:cNvSpPr>
            <a:spLocks noGrp="1"/>
          </p:cNvSpPr>
          <p:nvPr>
            <p:ph idx="1"/>
          </p:nvPr>
        </p:nvSpPr>
        <p:spPr>
          <a:xfrm>
            <a:off x="0" y="2011679"/>
            <a:ext cx="8560347" cy="4625603"/>
          </a:xfrm>
        </p:spPr>
        <p:txBody>
          <a:bodyPr/>
          <a:lstStyle/>
          <a:p>
            <a:r>
              <a:rPr lang="en-GB" dirty="0"/>
              <a:t>Our school vision is: 'Growing in God's Love; Flourishing Together'. </a:t>
            </a:r>
          </a:p>
          <a:p>
            <a:r>
              <a:rPr lang="en-GB" dirty="0"/>
              <a:t>At </a:t>
            </a:r>
            <a:r>
              <a:rPr lang="en-GB" dirty="0" err="1"/>
              <a:t>Knowle</a:t>
            </a:r>
            <a:r>
              <a:rPr lang="en-GB" dirty="0"/>
              <a:t> CE Primary Academy, we provide a nurturing environment for all children and adults to grow in mind, body and spirit, enabling everyone to fulfil their potential. The Fruit of the Spirit are the values we focus on in our everyday lives.</a:t>
            </a:r>
          </a:p>
          <a:p>
            <a:r>
              <a:rPr lang="en-GB" dirty="0"/>
              <a:t>Individuals are celebrated for their unique gifts and flourish together through living out our school values, as we make a positive impact on each other, our local community and the wider world. </a:t>
            </a:r>
          </a:p>
          <a:p>
            <a:r>
              <a:rPr lang="en-GB" dirty="0"/>
              <a:t>As a result, children are well-prepared for a future in which they will bear lasting fruit and make the world a better place.</a:t>
            </a:r>
          </a:p>
        </p:txBody>
      </p:sp>
      <p:pic>
        <p:nvPicPr>
          <p:cNvPr id="4" name="Picture 3"/>
          <p:cNvPicPr>
            <a:picLocks noChangeAspect="1"/>
          </p:cNvPicPr>
          <p:nvPr/>
        </p:nvPicPr>
        <p:blipFill>
          <a:blip r:embed="rId2"/>
          <a:stretch>
            <a:fillRect/>
          </a:stretch>
        </p:blipFill>
        <p:spPr>
          <a:xfrm>
            <a:off x="8439470" y="2011679"/>
            <a:ext cx="3663064" cy="3630838"/>
          </a:xfrm>
          <a:prstGeom prst="rect">
            <a:avLst/>
          </a:prstGeom>
        </p:spPr>
      </p:pic>
    </p:spTree>
    <p:extLst>
      <p:ext uri="{BB962C8B-B14F-4D97-AF65-F5344CB8AC3E}">
        <p14:creationId xmlns:p14="http://schemas.microsoft.com/office/powerpoint/2010/main" val="664549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5040"/>
            <a:ext cx="10515600" cy="1325563"/>
          </a:xfrm>
        </p:spPr>
        <p:txBody>
          <a:bodyPr>
            <a:normAutofit/>
          </a:bodyPr>
          <a:lstStyle/>
          <a:p>
            <a:br>
              <a:rPr lang="en-GB" dirty="0"/>
            </a:br>
            <a:endParaRPr lang="en-GB" dirty="0"/>
          </a:p>
        </p:txBody>
      </p:sp>
      <p:sp>
        <p:nvSpPr>
          <p:cNvPr id="3" name="TextBox 2">
            <a:extLst>
              <a:ext uri="{FF2B5EF4-FFF2-40B4-BE49-F238E27FC236}">
                <a16:creationId xmlns:a16="http://schemas.microsoft.com/office/drawing/2014/main" id="{2D5183E8-9120-AE4E-80C5-24797D97DA35}"/>
              </a:ext>
            </a:extLst>
          </p:cNvPr>
          <p:cNvSpPr txBox="1"/>
          <p:nvPr/>
        </p:nvSpPr>
        <p:spPr>
          <a:xfrm>
            <a:off x="0" y="523944"/>
            <a:ext cx="11812041" cy="7355860"/>
          </a:xfrm>
          <a:prstGeom prst="rect">
            <a:avLst/>
          </a:prstGeom>
          <a:noFill/>
        </p:spPr>
        <p:txBody>
          <a:bodyPr wrap="square" rtlCol="0">
            <a:spAutoFit/>
          </a:bodyPr>
          <a:lstStyle/>
          <a:p>
            <a:r>
              <a:rPr lang="en-GB" sz="4000" dirty="0">
                <a:solidFill>
                  <a:schemeClr val="bg1"/>
                </a:solidFill>
                <a:latin typeface="Twinkl" panose="02000000000000000000" pitchFamily="2" charset="0"/>
              </a:rPr>
              <a:t>Organisation of teaching</a:t>
            </a:r>
            <a:br>
              <a:rPr lang="en-GB" sz="4000" dirty="0">
                <a:solidFill>
                  <a:schemeClr val="tx1"/>
                </a:solidFill>
                <a:latin typeface="Twinkl" panose="02000000000000000000" pitchFamily="2" charset="0"/>
              </a:rPr>
            </a:br>
            <a:br>
              <a:rPr lang="en-GB" sz="4000" dirty="0">
                <a:solidFill>
                  <a:schemeClr val="tx1"/>
                </a:solidFill>
                <a:latin typeface="Twinkl" panose="02000000000000000000" pitchFamily="2" charset="0"/>
              </a:rPr>
            </a:br>
            <a:r>
              <a:rPr lang="en-GB" sz="2800" u="sng" dirty="0">
                <a:latin typeface="Twinkl" panose="02000000000000000000" pitchFamily="2" charset="0"/>
              </a:rPr>
              <a:t>Class teachers</a:t>
            </a:r>
          </a:p>
          <a:p>
            <a:br>
              <a:rPr lang="en-GB" sz="2800" dirty="0">
                <a:solidFill>
                  <a:schemeClr val="tx1"/>
                </a:solidFill>
                <a:latin typeface="Twinkl" panose="02000000000000000000" pitchFamily="2" charset="0"/>
              </a:rPr>
            </a:br>
            <a:r>
              <a:rPr lang="en-GB" sz="2800" dirty="0">
                <a:solidFill>
                  <a:schemeClr val="tx1"/>
                </a:solidFill>
                <a:latin typeface="Twinkl" panose="02000000000000000000" pitchFamily="2" charset="0"/>
              </a:rPr>
              <a:t>Mrs Palmer 2P</a:t>
            </a:r>
            <a:br>
              <a:rPr lang="en-GB" sz="2800" dirty="0">
                <a:solidFill>
                  <a:schemeClr val="tx1"/>
                </a:solidFill>
                <a:latin typeface="Twinkl" panose="02000000000000000000" pitchFamily="2" charset="0"/>
              </a:rPr>
            </a:br>
            <a:r>
              <a:rPr lang="en-GB" sz="2800" dirty="0">
                <a:solidFill>
                  <a:schemeClr val="tx1"/>
                </a:solidFill>
                <a:latin typeface="Twinkl" panose="02000000000000000000" pitchFamily="2" charset="0"/>
              </a:rPr>
              <a:t>Mrs Hawkins 2H</a:t>
            </a:r>
          </a:p>
          <a:p>
            <a:br>
              <a:rPr lang="en-GB" sz="2800" dirty="0">
                <a:solidFill>
                  <a:schemeClr val="tx1"/>
                </a:solidFill>
                <a:latin typeface="Twinkl" panose="02000000000000000000" pitchFamily="2" charset="0"/>
              </a:rPr>
            </a:br>
            <a:r>
              <a:rPr lang="en-GB" sz="2800" dirty="0">
                <a:solidFill>
                  <a:schemeClr val="tx1"/>
                </a:solidFill>
                <a:latin typeface="Twinkl" panose="02000000000000000000" pitchFamily="2" charset="0"/>
              </a:rPr>
              <a:t>Support from Mrs Wilson</a:t>
            </a:r>
            <a:r>
              <a:rPr lang="en-GB" sz="2800" dirty="0">
                <a:latin typeface="Twinkl" panose="02000000000000000000" pitchFamily="2" charset="0"/>
              </a:rPr>
              <a:t> and Mrs Randell</a:t>
            </a:r>
          </a:p>
          <a:p>
            <a:r>
              <a:rPr lang="en-GB" sz="2800" dirty="0">
                <a:latin typeface="Twinkl" panose="02000000000000000000" pitchFamily="2" charset="0"/>
              </a:rPr>
              <a:t>1:1 support from Miss Thompson and Mrs Jones</a:t>
            </a:r>
          </a:p>
          <a:p>
            <a:endParaRPr lang="en-GB" sz="2800" dirty="0">
              <a:solidFill>
                <a:schemeClr val="tx1"/>
              </a:solidFill>
              <a:latin typeface="Twinkl" panose="02000000000000000000" pitchFamily="2" charset="0"/>
            </a:endParaRPr>
          </a:p>
          <a:p>
            <a:r>
              <a:rPr lang="en-GB" sz="2800" dirty="0">
                <a:latin typeface="Twinkl" panose="02000000000000000000" pitchFamily="2" charset="0"/>
              </a:rPr>
              <a:t>Mrs Wilson (2H on Thursday afternoons)</a:t>
            </a:r>
          </a:p>
          <a:p>
            <a:r>
              <a:rPr lang="en-GB" sz="2800" dirty="0">
                <a:latin typeface="Twinkl" panose="02000000000000000000" pitchFamily="2" charset="0"/>
              </a:rPr>
              <a:t>Mrs Ingram (2P all day Wednesday and Thursday afternoon)</a:t>
            </a:r>
          </a:p>
          <a:p>
            <a:br>
              <a:rPr lang="en-GB" sz="3200" dirty="0">
                <a:solidFill>
                  <a:schemeClr val="tx1"/>
                </a:solidFill>
                <a:latin typeface="Comic Sans MS" panose="030F0902030302020204" pitchFamily="66" charset="0"/>
              </a:rPr>
            </a:br>
            <a:br>
              <a:rPr lang="en-GB" sz="4000" dirty="0">
                <a:solidFill>
                  <a:schemeClr val="tx1"/>
                </a:solidFill>
                <a:latin typeface="Comic Sans MS" panose="030F0902030302020204" pitchFamily="66" charset="0"/>
              </a:rPr>
            </a:br>
            <a:endParaRPr lang="en-GB" sz="4000" dirty="0"/>
          </a:p>
        </p:txBody>
      </p:sp>
      <p:pic>
        <p:nvPicPr>
          <p:cNvPr id="4" name="Picture 2" descr="Knowle C of E Primary Academy - Home">
            <a:extLst>
              <a:ext uri="{FF2B5EF4-FFF2-40B4-BE49-F238E27FC236}">
                <a16:creationId xmlns:a16="http://schemas.microsoft.com/office/drawing/2014/main" id="{2B466058-157B-7F4C-9209-57F7F92F67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9084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solidFill>
                  <a:schemeClr val="bg1"/>
                </a:solidFill>
                <a:latin typeface="Comic Sans MS" panose="030F0702030302020204" pitchFamily="66" charset="0"/>
              </a:rPr>
              <a:t>SMILE Agenda</a:t>
            </a:r>
          </a:p>
        </p:txBody>
      </p:sp>
      <p:pic>
        <p:nvPicPr>
          <p:cNvPr id="4" name="Picture 2" descr="Knowle C of E Primary Academy - Home">
            <a:extLst>
              <a:ext uri="{FF2B5EF4-FFF2-40B4-BE49-F238E27FC236}">
                <a16:creationId xmlns:a16="http://schemas.microsoft.com/office/drawing/2014/main" id="{D3580320-B3F5-2044-BB91-02E33B15163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l="42249" t="15844" r="18633" b="46708"/>
          <a:stretch/>
        </p:blipFill>
        <p:spPr>
          <a:xfrm>
            <a:off x="127000" y="2171959"/>
            <a:ext cx="6184900" cy="4391964"/>
          </a:xfrm>
          <a:prstGeom prst="rect">
            <a:avLst/>
          </a:prstGeom>
        </p:spPr>
      </p:pic>
      <p:pic>
        <p:nvPicPr>
          <p:cNvPr id="7" name="Picture 6"/>
          <p:cNvPicPr>
            <a:picLocks noChangeAspect="1"/>
          </p:cNvPicPr>
          <p:nvPr/>
        </p:nvPicPr>
        <p:blipFill rotWithShape="1">
          <a:blip r:embed="rId3"/>
          <a:srcRect l="42325" t="53528" r="18789" b="9248"/>
          <a:stretch/>
        </p:blipFill>
        <p:spPr>
          <a:xfrm>
            <a:off x="6311900" y="2171959"/>
            <a:ext cx="5829300" cy="4394395"/>
          </a:xfrm>
          <a:prstGeom prst="rect">
            <a:avLst/>
          </a:prstGeom>
        </p:spPr>
      </p:pic>
    </p:spTree>
    <p:extLst>
      <p:ext uri="{BB962C8B-B14F-4D97-AF65-F5344CB8AC3E}">
        <p14:creationId xmlns:p14="http://schemas.microsoft.com/office/powerpoint/2010/main" val="2900943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4018" y="1512054"/>
            <a:ext cx="10773181" cy="4812545"/>
          </a:xfrm>
        </p:spPr>
        <p:txBody>
          <a:bodyPr>
            <a:noAutofit/>
          </a:bodyPr>
          <a:lstStyle/>
          <a:p>
            <a:pPr marL="0" indent="0">
              <a:buNone/>
            </a:pPr>
            <a:endParaRPr lang="en-GB" sz="2000" dirty="0">
              <a:latin typeface="Comic Sans MS" panose="030F0902030302020204" pitchFamily="66" charset="0"/>
            </a:endParaRPr>
          </a:p>
          <a:p>
            <a:pPr marL="0" indent="0">
              <a:buNone/>
            </a:pPr>
            <a:r>
              <a:rPr lang="en-GB" sz="2000" dirty="0">
                <a:latin typeface="Twinkl" panose="02000000000000000000" pitchFamily="2" charset="0"/>
              </a:rPr>
              <a:t>Throughout the academic year, pupils will focus on the ENGAGE and SOCIALISE elements of wellbeing. A focus on inter-generational connectivity will be delivered through a range of opportunities to include: developing relationships with a local retirement home, using curriculum WOW events as a stimulus to build these relationships, and, through the study of the African continent, explore how different cultures and traditions pass on their history from generation to generation – oral history. All fundraising for the year will be linked to supporting children/families in Africa (potential link with a school in </a:t>
            </a:r>
            <a:r>
              <a:rPr lang="en-GB" sz="2000" dirty="0" err="1">
                <a:latin typeface="Twinkl" panose="02000000000000000000" pitchFamily="2" charset="0"/>
              </a:rPr>
              <a:t>Milawi</a:t>
            </a:r>
            <a:r>
              <a:rPr lang="en-GB" sz="2000" dirty="0">
                <a:latin typeface="Twinkl" panose="02000000000000000000" pitchFamily="2" charset="0"/>
              </a:rPr>
              <a:t> through the church)</a:t>
            </a:r>
          </a:p>
          <a:p>
            <a:endParaRPr lang="en-GB" sz="2000" dirty="0">
              <a:latin typeface="Twinkl" panose="02000000000000000000" pitchFamily="2" charset="0"/>
            </a:endParaRPr>
          </a:p>
          <a:p>
            <a:pPr marL="0" indent="0">
              <a:buNone/>
            </a:pPr>
            <a:r>
              <a:rPr lang="en-GB" sz="2000" dirty="0">
                <a:latin typeface="Twinkl" panose="02000000000000000000" pitchFamily="2" charset="0"/>
              </a:rPr>
              <a:t>By the end of the academic year pupils should have: extended their relationships and connected with a range of people across the generations; improved their understanding of how each generation ‘teaches’ the next and have volunteered and given their time to raise money to support their chosen charities, making a contribution to the wider life of the global community.</a:t>
            </a:r>
          </a:p>
          <a:p>
            <a:endParaRPr lang="en-GB" sz="2000" dirty="0">
              <a:latin typeface="Comic Sans MS" panose="030F0902030302020204" pitchFamily="66" charset="0"/>
            </a:endParaRPr>
          </a:p>
        </p:txBody>
      </p:sp>
      <p:sp>
        <p:nvSpPr>
          <p:cNvPr id="4" name="Title 1"/>
          <p:cNvSpPr>
            <a:spLocks noGrp="1"/>
          </p:cNvSpPr>
          <p:nvPr>
            <p:ph type="title"/>
          </p:nvPr>
        </p:nvSpPr>
        <p:spPr>
          <a:xfrm>
            <a:off x="713061" y="235190"/>
            <a:ext cx="9784080" cy="1508760"/>
          </a:xfrm>
        </p:spPr>
        <p:txBody>
          <a:bodyPr>
            <a:normAutofit/>
          </a:bodyPr>
          <a:lstStyle/>
          <a:p>
            <a:r>
              <a:rPr lang="en-GB" sz="4800" dirty="0">
                <a:solidFill>
                  <a:schemeClr val="bg1"/>
                </a:solidFill>
                <a:latin typeface="Twinkl" panose="02000000000000000000" pitchFamily="2" charset="0"/>
              </a:rPr>
              <a:t>OUR YEAR 2 SMILE Agenda</a:t>
            </a:r>
          </a:p>
        </p:txBody>
      </p:sp>
      <p:pic>
        <p:nvPicPr>
          <p:cNvPr id="5" name="Picture 2" descr="Knowle C of E Primary Academy - Home">
            <a:extLst>
              <a:ext uri="{FF2B5EF4-FFF2-40B4-BE49-F238E27FC236}">
                <a16:creationId xmlns:a16="http://schemas.microsoft.com/office/drawing/2014/main" id="{0B5C9B05-A059-BE44-9F57-DB2CFC08B66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360" y="56007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898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40806" y="1892301"/>
            <a:ext cx="11061699" cy="4607004"/>
          </a:xfrm>
        </p:spPr>
        <p:txBody>
          <a:bodyPr>
            <a:normAutofit fontScale="25000" lnSpcReduction="20000"/>
          </a:bodyPr>
          <a:lstStyle/>
          <a:p>
            <a:r>
              <a:rPr lang="en-GB" sz="6800" dirty="0">
                <a:latin typeface="Twinkl" panose="02000000000000000000" pitchFamily="2" charset="0"/>
              </a:rPr>
              <a:t>Visit to a retirement home to deliver personalised Christmas Cards and Carol Singing</a:t>
            </a:r>
          </a:p>
          <a:p>
            <a:r>
              <a:rPr lang="en-GB" sz="6800" dirty="0">
                <a:latin typeface="Twinkl" panose="02000000000000000000" pitchFamily="2" charset="0"/>
              </a:rPr>
              <a:t>Christmas Panto Visit</a:t>
            </a:r>
          </a:p>
          <a:p>
            <a:r>
              <a:rPr lang="en-GB" sz="6800" dirty="0">
                <a:latin typeface="Twinkl" panose="02000000000000000000" pitchFamily="2" charset="0"/>
              </a:rPr>
              <a:t>Multi-skills festival</a:t>
            </a:r>
          </a:p>
          <a:p>
            <a:pPr lvl="0"/>
            <a:r>
              <a:rPr lang="en-GB" sz="6800" dirty="0">
                <a:latin typeface="Twinkl" panose="02000000000000000000" pitchFamily="2" charset="0"/>
              </a:rPr>
              <a:t>An African Drumming Workshop</a:t>
            </a:r>
          </a:p>
          <a:p>
            <a:pPr lvl="0"/>
            <a:r>
              <a:rPr lang="en-GB" sz="6800" dirty="0">
                <a:latin typeface="Twinkl" panose="02000000000000000000" pitchFamily="2" charset="0"/>
              </a:rPr>
              <a:t>Africa celebration for Parents – serving food made in D &amp; T and showcasing our work: 24</a:t>
            </a:r>
            <a:r>
              <a:rPr lang="en-GB" sz="6800" baseline="30000" dirty="0">
                <a:latin typeface="Twinkl" panose="02000000000000000000" pitchFamily="2" charset="0"/>
              </a:rPr>
              <a:t>th</a:t>
            </a:r>
            <a:r>
              <a:rPr lang="en-GB" sz="6800" dirty="0">
                <a:latin typeface="Twinkl" panose="02000000000000000000" pitchFamily="2" charset="0"/>
              </a:rPr>
              <a:t> March 2.45pm</a:t>
            </a:r>
          </a:p>
          <a:p>
            <a:pPr lvl="0"/>
            <a:r>
              <a:rPr lang="en-GB" sz="6800" dirty="0">
                <a:latin typeface="Twinkl" panose="02000000000000000000" pitchFamily="2" charset="0"/>
              </a:rPr>
              <a:t>Visit to an African village (West Midlands Safari Park)</a:t>
            </a:r>
          </a:p>
          <a:p>
            <a:pPr lvl="0"/>
            <a:r>
              <a:rPr lang="en-GB" sz="6800" dirty="0">
                <a:latin typeface="Twinkl" panose="02000000000000000000" pitchFamily="2" charset="0"/>
              </a:rPr>
              <a:t>Visit to </a:t>
            </a:r>
            <a:r>
              <a:rPr lang="en-GB" sz="6800" dirty="0" err="1">
                <a:latin typeface="Twinkl" panose="02000000000000000000" pitchFamily="2" charset="0"/>
              </a:rPr>
              <a:t>Knowle</a:t>
            </a:r>
            <a:r>
              <a:rPr lang="en-GB" sz="6800" dirty="0">
                <a:latin typeface="Twinkl" panose="02000000000000000000" pitchFamily="2" charset="0"/>
              </a:rPr>
              <a:t> Parish Church</a:t>
            </a:r>
          </a:p>
          <a:p>
            <a:pPr lvl="0"/>
            <a:r>
              <a:rPr lang="en-GB" sz="6800" dirty="0">
                <a:latin typeface="Twinkl" panose="02000000000000000000" pitchFamily="2" charset="0"/>
              </a:rPr>
              <a:t>The Iron Man making</a:t>
            </a:r>
          </a:p>
          <a:p>
            <a:pPr lvl="0"/>
            <a:r>
              <a:rPr lang="en-GB" sz="6800" dirty="0">
                <a:latin typeface="Twinkl" panose="02000000000000000000" pitchFamily="2" charset="0"/>
              </a:rPr>
              <a:t>Victorian Day – very strict teachers and lots of rules and handwriting practice on a chalkboard</a:t>
            </a:r>
          </a:p>
          <a:p>
            <a:pPr lvl="0"/>
            <a:r>
              <a:rPr lang="en-GB" sz="6800" dirty="0">
                <a:latin typeface="Twinkl" panose="02000000000000000000" pitchFamily="2" charset="0"/>
              </a:rPr>
              <a:t>Visit from a member of the Muslim faith (parent invited)</a:t>
            </a:r>
          </a:p>
          <a:p>
            <a:pPr lvl="0"/>
            <a:r>
              <a:rPr lang="en-GB" sz="6800" dirty="0">
                <a:latin typeface="Twinkl" panose="02000000000000000000" pitchFamily="2" charset="0"/>
              </a:rPr>
              <a:t>Kick </a:t>
            </a:r>
            <a:r>
              <a:rPr lang="en-GB" sz="6800" dirty="0" err="1">
                <a:latin typeface="Twinkl" panose="02000000000000000000" pitchFamily="2" charset="0"/>
              </a:rPr>
              <a:t>Rounders</a:t>
            </a:r>
            <a:r>
              <a:rPr lang="en-GB" sz="6800" dirty="0">
                <a:latin typeface="Twinkl" panose="02000000000000000000" pitchFamily="2" charset="0"/>
              </a:rPr>
              <a:t> Festival at Arden</a:t>
            </a:r>
          </a:p>
          <a:p>
            <a:pPr lvl="0"/>
            <a:r>
              <a:rPr lang="en-GB" sz="6800" dirty="0">
                <a:latin typeface="Twinkl" panose="02000000000000000000" pitchFamily="2" charset="0"/>
              </a:rPr>
              <a:t>Summer Entertainment Production 7</a:t>
            </a:r>
            <a:r>
              <a:rPr lang="en-GB" sz="6800" baseline="30000" dirty="0">
                <a:latin typeface="Twinkl" panose="02000000000000000000" pitchFamily="2" charset="0"/>
              </a:rPr>
              <a:t>th</a:t>
            </a:r>
            <a:r>
              <a:rPr lang="en-GB" sz="6800" dirty="0">
                <a:latin typeface="Twinkl" panose="02000000000000000000" pitchFamily="2" charset="0"/>
              </a:rPr>
              <a:t> and 9</a:t>
            </a:r>
            <a:r>
              <a:rPr lang="en-GB" sz="6800" baseline="30000" dirty="0">
                <a:latin typeface="Twinkl" panose="02000000000000000000" pitchFamily="2" charset="0"/>
              </a:rPr>
              <a:t>th</a:t>
            </a:r>
            <a:r>
              <a:rPr lang="en-GB" sz="6800" dirty="0">
                <a:latin typeface="Twinkl" panose="02000000000000000000" pitchFamily="2" charset="0"/>
              </a:rPr>
              <a:t> July 2pm</a:t>
            </a:r>
          </a:p>
          <a:p>
            <a:pPr lvl="0"/>
            <a:endParaRPr lang="en-GB" sz="2400" dirty="0">
              <a:latin typeface="Comic Sans MS" panose="030F0702030302020204" pitchFamily="66" charset="0"/>
            </a:endParaRPr>
          </a:p>
          <a:p>
            <a:endParaRPr lang="en-GB" dirty="0"/>
          </a:p>
        </p:txBody>
      </p:sp>
      <p:sp>
        <p:nvSpPr>
          <p:cNvPr id="4" name="Title 1"/>
          <p:cNvSpPr>
            <a:spLocks noGrp="1"/>
          </p:cNvSpPr>
          <p:nvPr>
            <p:ph type="title"/>
          </p:nvPr>
        </p:nvSpPr>
        <p:spPr>
          <a:xfrm>
            <a:off x="615090" y="218861"/>
            <a:ext cx="10814909" cy="1508760"/>
          </a:xfrm>
        </p:spPr>
        <p:txBody>
          <a:bodyPr>
            <a:normAutofit/>
          </a:bodyPr>
          <a:lstStyle/>
          <a:p>
            <a:r>
              <a:rPr lang="en-GB" sz="4800" dirty="0">
                <a:solidFill>
                  <a:schemeClr val="bg1"/>
                </a:solidFill>
                <a:latin typeface="Twinkl" panose="02000000000000000000" pitchFamily="2" charset="0"/>
              </a:rPr>
              <a:t>Events </a:t>
            </a:r>
            <a:r>
              <a:rPr lang="en-GB" sz="4800">
                <a:solidFill>
                  <a:schemeClr val="bg1"/>
                </a:solidFill>
                <a:latin typeface="Twinkl" panose="02000000000000000000" pitchFamily="2" charset="0"/>
              </a:rPr>
              <a:t>and celebrations in year 2</a:t>
            </a:r>
            <a:endParaRPr lang="en-GB" sz="4800" dirty="0">
              <a:solidFill>
                <a:schemeClr val="bg1"/>
              </a:solidFill>
              <a:latin typeface="Twinkl" panose="02000000000000000000" pitchFamily="2" charset="0"/>
            </a:endParaRPr>
          </a:p>
        </p:txBody>
      </p:sp>
      <p:pic>
        <p:nvPicPr>
          <p:cNvPr id="5" name="Picture 2" descr="Knowle C of E Primary Academy - Home">
            <a:extLst>
              <a:ext uri="{FF2B5EF4-FFF2-40B4-BE49-F238E27FC236}">
                <a16:creationId xmlns:a16="http://schemas.microsoft.com/office/drawing/2014/main" id="{385ACBBC-4244-1049-A10A-5528B2925FC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321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latin typeface="Twinkl" panose="02000000000000000000" pitchFamily="2" charset="0"/>
              </a:rPr>
              <a:t>YEAR 2 CURRICULUM</a:t>
            </a:r>
          </a:p>
        </p:txBody>
      </p:sp>
      <p:sp>
        <p:nvSpPr>
          <p:cNvPr id="3" name="Content Placeholder 2"/>
          <p:cNvSpPr>
            <a:spLocks noGrp="1"/>
          </p:cNvSpPr>
          <p:nvPr>
            <p:ph idx="1"/>
          </p:nvPr>
        </p:nvSpPr>
        <p:spPr>
          <a:xfrm>
            <a:off x="379959" y="1959428"/>
            <a:ext cx="10318520" cy="4898572"/>
          </a:xfrm>
        </p:spPr>
        <p:txBody>
          <a:bodyPr>
            <a:normAutofit/>
          </a:bodyPr>
          <a:lstStyle/>
          <a:p>
            <a:r>
              <a:rPr lang="en-GB" sz="2400" dirty="0">
                <a:latin typeface="Twinkl" panose="02000000000000000000" pitchFamily="2" charset="0"/>
              </a:rPr>
              <a:t>MARVELLOUS MATERIALS</a:t>
            </a:r>
          </a:p>
          <a:p>
            <a:r>
              <a:rPr lang="en-GB" sz="2400" dirty="0">
                <a:latin typeface="Twinkl" panose="02000000000000000000" pitchFamily="2" charset="0"/>
              </a:rPr>
              <a:t>This unit is driven by the Science curriculum focussing on materials. Pupils select and use a range of tools and equipment to design a house for ‘The Three Little Wolves and The Big Bad Pig’. Children investigate natural materials, clay models and collage. </a:t>
            </a:r>
          </a:p>
          <a:p>
            <a:pPr marL="0" indent="0">
              <a:buNone/>
            </a:pPr>
            <a:endParaRPr lang="en-GB" sz="2400" dirty="0">
              <a:latin typeface="Twinkl" panose="02000000000000000000" pitchFamily="2" charset="0"/>
            </a:endParaRPr>
          </a:p>
          <a:p>
            <a:pPr marL="0" indent="0">
              <a:buNone/>
            </a:pPr>
            <a:endParaRPr lang="en-GB" sz="2400" dirty="0">
              <a:latin typeface="Twinkl" panose="02000000000000000000" pitchFamily="2" charset="0"/>
            </a:endParaRPr>
          </a:p>
          <a:p>
            <a:r>
              <a:rPr lang="en-GB" sz="2400" dirty="0">
                <a:latin typeface="Twinkl" panose="02000000000000000000" pitchFamily="2" charset="0"/>
              </a:rPr>
              <a:t>AMAZING ANIMALS!</a:t>
            </a:r>
          </a:p>
          <a:p>
            <a:r>
              <a:rPr lang="en-GB" sz="2400" dirty="0">
                <a:latin typeface="Twinkl" panose="02000000000000000000" pitchFamily="2" charset="0"/>
              </a:rPr>
              <a:t>This unit is driven by the Science curriculum focussing on Living Things. The text used to support this unit will be ‘The Bear under the Stairs’ by Helen Cooper.</a:t>
            </a:r>
          </a:p>
          <a:p>
            <a:endParaRPr lang="en-GB" sz="2400" dirty="0">
              <a:latin typeface="Comic Sans MS" panose="030F0902030302020204" pitchFamily="66" charset="0"/>
            </a:endParaRPr>
          </a:p>
          <a:p>
            <a:endParaRPr lang="en-GB" sz="2400" dirty="0">
              <a:latin typeface="Comic Sans MS" panose="030F0902030302020204" pitchFamily="66" charset="0"/>
            </a:endParaRPr>
          </a:p>
          <a:p>
            <a:endParaRPr lang="en-GB" sz="2400" dirty="0"/>
          </a:p>
        </p:txBody>
      </p:sp>
      <p:pic>
        <p:nvPicPr>
          <p:cNvPr id="4" name="Picture 2" descr="Knowle C of E Primary Academy - Home">
            <a:extLst>
              <a:ext uri="{FF2B5EF4-FFF2-40B4-BE49-F238E27FC236}">
                <a16:creationId xmlns:a16="http://schemas.microsoft.com/office/drawing/2014/main" id="{D9DA820D-3DCF-EF40-9722-0D8CC8AE4F5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57A053F-CE3C-B50E-965C-7A731BEA2C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98479" y="2857499"/>
            <a:ext cx="1383847" cy="1845129"/>
          </a:xfrm>
          <a:prstGeom prst="rect">
            <a:avLst/>
          </a:prstGeom>
        </p:spPr>
      </p:pic>
      <p:pic>
        <p:nvPicPr>
          <p:cNvPr id="8" name="Picture 7" descr="A group of children in a classroom&#10;&#10;Description automatically generated">
            <a:extLst>
              <a:ext uri="{FF2B5EF4-FFF2-40B4-BE49-F238E27FC236}">
                <a16:creationId xmlns:a16="http://schemas.microsoft.com/office/drawing/2014/main" id="{92AB7BEF-D3E0-F65C-EBC7-6A2CEDEFC4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8019877" y="3536201"/>
            <a:ext cx="2336311" cy="1745023"/>
          </a:xfrm>
          <a:prstGeom prst="rect">
            <a:avLst/>
          </a:prstGeom>
        </p:spPr>
      </p:pic>
      <p:pic>
        <p:nvPicPr>
          <p:cNvPr id="10" name="Picture 9">
            <a:extLst>
              <a:ext uri="{FF2B5EF4-FFF2-40B4-BE49-F238E27FC236}">
                <a16:creationId xmlns:a16="http://schemas.microsoft.com/office/drawing/2014/main" id="{41AE4EF6-8C00-D8BB-3D26-FF202063CFE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56454" y="3536202"/>
            <a:ext cx="1308767" cy="1745023"/>
          </a:xfrm>
          <a:prstGeom prst="rect">
            <a:avLst/>
          </a:prstGeom>
        </p:spPr>
      </p:pic>
      <p:pic>
        <p:nvPicPr>
          <p:cNvPr id="12" name="Picture 11">
            <a:extLst>
              <a:ext uri="{FF2B5EF4-FFF2-40B4-BE49-F238E27FC236}">
                <a16:creationId xmlns:a16="http://schemas.microsoft.com/office/drawing/2014/main" id="{D4590DC5-879C-8652-CB4C-257F48C508E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395538" y="3536201"/>
            <a:ext cx="2336312" cy="1745023"/>
          </a:xfrm>
          <a:prstGeom prst="rect">
            <a:avLst/>
          </a:prstGeom>
        </p:spPr>
      </p:pic>
    </p:spTree>
    <p:extLst>
      <p:ext uri="{BB962C8B-B14F-4D97-AF65-F5344CB8AC3E}">
        <p14:creationId xmlns:p14="http://schemas.microsoft.com/office/powerpoint/2010/main" val="14592236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latin typeface="Twinkl" panose="02000000000000000000" pitchFamily="2" charset="0"/>
              </a:rPr>
              <a:t>YEAR 2 CURRICULUM</a:t>
            </a:r>
          </a:p>
        </p:txBody>
      </p:sp>
      <p:sp>
        <p:nvSpPr>
          <p:cNvPr id="3" name="Content Placeholder 2"/>
          <p:cNvSpPr>
            <a:spLocks noGrp="1"/>
          </p:cNvSpPr>
          <p:nvPr>
            <p:ph idx="1"/>
          </p:nvPr>
        </p:nvSpPr>
        <p:spPr>
          <a:xfrm>
            <a:off x="470263" y="2050868"/>
            <a:ext cx="9968096" cy="5042263"/>
          </a:xfrm>
        </p:spPr>
        <p:txBody>
          <a:bodyPr>
            <a:normAutofit/>
          </a:bodyPr>
          <a:lstStyle/>
          <a:p>
            <a:pPr lvl="0"/>
            <a:r>
              <a:rPr lang="en-GB" sz="2400" dirty="0">
                <a:latin typeface="Twinkl" panose="02000000000000000000" pitchFamily="2" charset="0"/>
              </a:rPr>
              <a:t>THE AFRICAN ADVENTURE</a:t>
            </a:r>
          </a:p>
          <a:p>
            <a:pPr lvl="0"/>
            <a:r>
              <a:rPr lang="en-GB" sz="2400" dirty="0">
                <a:latin typeface="Twinkl" panose="02000000000000000000" pitchFamily="2" charset="0"/>
              </a:rPr>
              <a:t>Pupils’ learning focuses on the exploration of Africa. During geographical study, pupils learn about map reading, location of the continent and the variety of countries which make up Africa; they make comparisons between </a:t>
            </a:r>
            <a:r>
              <a:rPr lang="en-GB" sz="2400" dirty="0" err="1">
                <a:latin typeface="Twinkl" panose="02000000000000000000" pitchFamily="2" charset="0"/>
              </a:rPr>
              <a:t>Knowle</a:t>
            </a:r>
            <a:r>
              <a:rPr lang="en-GB" sz="2400" dirty="0">
                <a:latin typeface="Twinkl" panose="02000000000000000000" pitchFamily="2" charset="0"/>
              </a:rPr>
              <a:t> and the </a:t>
            </a:r>
            <a:r>
              <a:rPr lang="en-GB" sz="2400" dirty="0" err="1">
                <a:latin typeface="Twinkl" panose="02000000000000000000" pitchFamily="2" charset="0"/>
              </a:rPr>
              <a:t>Masai</a:t>
            </a:r>
            <a:r>
              <a:rPr lang="en-GB" sz="2400" dirty="0">
                <a:latin typeface="Twinkl" panose="02000000000000000000" pitchFamily="2" charset="0"/>
              </a:rPr>
              <a:t>. They create African inspired art using a range of techniques and materials. Pupils read ‘</a:t>
            </a:r>
            <a:r>
              <a:rPr lang="en-GB" sz="2400" dirty="0" err="1">
                <a:latin typeface="Twinkl" panose="02000000000000000000" pitchFamily="2" charset="0"/>
              </a:rPr>
              <a:t>Meerkat</a:t>
            </a:r>
            <a:r>
              <a:rPr lang="en-GB" sz="2400" dirty="0">
                <a:latin typeface="Twinkl" panose="02000000000000000000" pitchFamily="2" charset="0"/>
              </a:rPr>
              <a:t> Mail’ by Emily </a:t>
            </a:r>
            <a:r>
              <a:rPr lang="en-GB" sz="2400" dirty="0" err="1">
                <a:latin typeface="Twinkl" panose="02000000000000000000" pitchFamily="2" charset="0"/>
              </a:rPr>
              <a:t>Gravett</a:t>
            </a:r>
            <a:r>
              <a:rPr lang="en-GB" sz="2400" dirty="0">
                <a:latin typeface="Twinkl" panose="02000000000000000000" pitchFamily="2" charset="0"/>
              </a:rPr>
              <a:t>, ‘Tadpole’s Promise’ by Jeannie Baker and ‘Yeti and the Bird’ by Nadia </a:t>
            </a:r>
            <a:r>
              <a:rPr lang="en-GB" sz="2400" dirty="0" err="1">
                <a:latin typeface="Twinkl" panose="02000000000000000000" pitchFamily="2" charset="0"/>
              </a:rPr>
              <a:t>Shereen</a:t>
            </a:r>
            <a:r>
              <a:rPr lang="en-GB" sz="2400" dirty="0">
                <a:latin typeface="Twinkl" panose="02000000000000000000" pitchFamily="2" charset="0"/>
              </a:rPr>
              <a:t> to support their own writing development and study animals found in African countries.</a:t>
            </a:r>
          </a:p>
        </p:txBody>
      </p:sp>
      <p:pic>
        <p:nvPicPr>
          <p:cNvPr id="4" name="Picture 2" descr="Knowle C of E Primary Academy - Home">
            <a:extLst>
              <a:ext uri="{FF2B5EF4-FFF2-40B4-BE49-F238E27FC236}">
                <a16:creationId xmlns:a16="http://schemas.microsoft.com/office/drawing/2014/main" id="{B96C2BA5-BBD5-B94A-958C-C229A88638C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2331AA7-6D7A-6BE4-EBDF-B8BE85B6516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11242" y="4921303"/>
            <a:ext cx="2473621" cy="1847581"/>
          </a:xfrm>
          <a:prstGeom prst="rect">
            <a:avLst/>
          </a:prstGeom>
        </p:spPr>
      </p:pic>
      <p:pic>
        <p:nvPicPr>
          <p:cNvPr id="8" name="Picture 7" descr="A group of children posing for a photo&#10;&#10;Description automatically generated">
            <a:extLst>
              <a:ext uri="{FF2B5EF4-FFF2-40B4-BE49-F238E27FC236}">
                <a16:creationId xmlns:a16="http://schemas.microsoft.com/office/drawing/2014/main" id="{E2F3B1FA-6389-4203-B035-F7635017357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23114" y="4921302"/>
            <a:ext cx="2473621" cy="1847581"/>
          </a:xfrm>
          <a:prstGeom prst="rect">
            <a:avLst/>
          </a:prstGeom>
        </p:spPr>
      </p:pic>
      <p:pic>
        <p:nvPicPr>
          <p:cNvPr id="10" name="Picture 9">
            <a:extLst>
              <a:ext uri="{FF2B5EF4-FFF2-40B4-BE49-F238E27FC236}">
                <a16:creationId xmlns:a16="http://schemas.microsoft.com/office/drawing/2014/main" id="{E272F3BF-6F07-6196-5AB9-CCA79AC024B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10191274" y="2208424"/>
            <a:ext cx="2147305" cy="1603851"/>
          </a:xfrm>
          <a:prstGeom prst="rect">
            <a:avLst/>
          </a:prstGeom>
        </p:spPr>
      </p:pic>
    </p:spTree>
    <p:extLst>
      <p:ext uri="{BB962C8B-B14F-4D97-AF65-F5344CB8AC3E}">
        <p14:creationId xmlns:p14="http://schemas.microsoft.com/office/powerpoint/2010/main" val="316499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latin typeface="Twinkl" panose="02000000000000000000" pitchFamily="2" charset="0"/>
              </a:rPr>
              <a:t>YEAR 2 CURRICULUM</a:t>
            </a:r>
          </a:p>
        </p:txBody>
      </p:sp>
      <p:sp>
        <p:nvSpPr>
          <p:cNvPr id="3" name="Content Placeholder 2"/>
          <p:cNvSpPr>
            <a:spLocks noGrp="1"/>
          </p:cNvSpPr>
          <p:nvPr>
            <p:ph idx="1"/>
          </p:nvPr>
        </p:nvSpPr>
        <p:spPr/>
        <p:txBody>
          <a:bodyPr/>
          <a:lstStyle/>
          <a:p>
            <a:pPr marL="0" indent="0">
              <a:buNone/>
            </a:pPr>
            <a:r>
              <a:rPr lang="en-GB" sz="2800" dirty="0">
                <a:latin typeface="Twinkl" panose="02000000000000000000" pitchFamily="2" charset="0"/>
              </a:rPr>
              <a:t>BLAST FROM THE PAST</a:t>
            </a:r>
          </a:p>
          <a:p>
            <a:pPr marL="0" indent="0">
              <a:buNone/>
            </a:pPr>
            <a:r>
              <a:rPr lang="en-GB" sz="2800" dirty="0">
                <a:latin typeface="Twinkl" panose="02000000000000000000" pitchFamily="2" charset="0"/>
              </a:rPr>
              <a:t>The final term in Year 2 has a History curriculum focus which looks primarily at the Victorians. The era is explored from a variety of perspectives including childhood and school, health care (or the lack of it) and the work of Florence Nightingale. Pupils explore the work of George Stevenson and his contribution to train travel.</a:t>
            </a:r>
          </a:p>
          <a:p>
            <a:endParaRPr lang="en-GB" dirty="0"/>
          </a:p>
        </p:txBody>
      </p:sp>
      <p:pic>
        <p:nvPicPr>
          <p:cNvPr id="5" name="Picture 4">
            <a:extLst>
              <a:ext uri="{FF2B5EF4-FFF2-40B4-BE49-F238E27FC236}">
                <a16:creationId xmlns:a16="http://schemas.microsoft.com/office/drawing/2014/main" id="{C0A63076-65F4-EBAA-160D-A3254039C7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1522687" y="4354877"/>
            <a:ext cx="1918607" cy="2558142"/>
          </a:xfrm>
          <a:prstGeom prst="rect">
            <a:avLst/>
          </a:prstGeom>
        </p:spPr>
      </p:pic>
      <p:pic>
        <p:nvPicPr>
          <p:cNvPr id="7" name="Picture 6">
            <a:extLst>
              <a:ext uri="{FF2B5EF4-FFF2-40B4-BE49-F238E27FC236}">
                <a16:creationId xmlns:a16="http://schemas.microsoft.com/office/drawing/2014/main" id="{E64EA9F2-9FF5-2663-0133-04F7364966D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39203" y="4655215"/>
            <a:ext cx="2558143" cy="1910712"/>
          </a:xfrm>
          <a:prstGeom prst="rect">
            <a:avLst/>
          </a:prstGeom>
        </p:spPr>
      </p:pic>
      <p:pic>
        <p:nvPicPr>
          <p:cNvPr id="9" name="Picture 8">
            <a:extLst>
              <a:ext uri="{FF2B5EF4-FFF2-40B4-BE49-F238E27FC236}">
                <a16:creationId xmlns:a16="http://schemas.microsoft.com/office/drawing/2014/main" id="{0AD6CFA8-7AE6-EDAD-E8A9-C625120197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07603" y="4663111"/>
            <a:ext cx="2568716" cy="1918609"/>
          </a:xfrm>
          <a:prstGeom prst="rect">
            <a:avLst/>
          </a:prstGeom>
        </p:spPr>
      </p:pic>
    </p:spTree>
    <p:extLst>
      <p:ext uri="{BB962C8B-B14F-4D97-AF65-F5344CB8AC3E}">
        <p14:creationId xmlns:p14="http://schemas.microsoft.com/office/powerpoint/2010/main" val="27637247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US" b="1" dirty="0">
                <a:solidFill>
                  <a:schemeClr val="bg1"/>
                </a:solidFill>
                <a:latin typeface="Comic Sans MS" panose="030F0702030302020204" pitchFamily="66" charset="0"/>
              </a:rPr>
              <a:t>Why is reading so important?</a:t>
            </a:r>
          </a:p>
        </p:txBody>
      </p:sp>
      <p:sp>
        <p:nvSpPr>
          <p:cNvPr id="14" name="Content Placeholder 13"/>
          <p:cNvSpPr>
            <a:spLocks noGrp="1"/>
          </p:cNvSpPr>
          <p:nvPr>
            <p:ph idx="1"/>
          </p:nvPr>
        </p:nvSpPr>
        <p:spPr>
          <a:xfrm>
            <a:off x="557559" y="2045134"/>
            <a:ext cx="11240429" cy="4206240"/>
          </a:xfrm>
        </p:spPr>
        <p:txBody>
          <a:bodyPr>
            <a:noAutofit/>
          </a:bodyPr>
          <a:lstStyle/>
          <a:p>
            <a:r>
              <a:rPr lang="en-US" sz="3200" dirty="0">
                <a:solidFill>
                  <a:schemeClr val="tx2"/>
                </a:solidFill>
                <a:latin typeface="Comic Sans MS" panose="030F0702030302020204" pitchFamily="66" charset="0"/>
              </a:rPr>
              <a:t>It encourages language development</a:t>
            </a:r>
          </a:p>
          <a:p>
            <a:r>
              <a:rPr lang="en-US" sz="3200" dirty="0">
                <a:solidFill>
                  <a:schemeClr val="tx2"/>
                </a:solidFill>
                <a:latin typeface="Comic Sans MS" panose="030F0702030302020204" pitchFamily="66" charset="0"/>
              </a:rPr>
              <a:t>Fuels imagination, creativity and inquisitiveness</a:t>
            </a:r>
          </a:p>
          <a:p>
            <a:r>
              <a:rPr lang="en-US" sz="3200" dirty="0">
                <a:solidFill>
                  <a:schemeClr val="tx2"/>
                </a:solidFill>
                <a:latin typeface="Comic Sans MS" panose="030F0702030302020204" pitchFamily="66" charset="0"/>
              </a:rPr>
              <a:t>Improves academic achievement in all areas by improving cognitive development over time</a:t>
            </a:r>
          </a:p>
          <a:p>
            <a:r>
              <a:rPr lang="en-US" sz="3200" dirty="0">
                <a:solidFill>
                  <a:schemeClr val="tx2"/>
                </a:solidFill>
                <a:latin typeface="Comic Sans MS" panose="030F0702030302020204" pitchFamily="66" charset="0"/>
              </a:rPr>
              <a:t>Provides some tranquility in increasingly hectic days</a:t>
            </a:r>
          </a:p>
          <a:p>
            <a:endParaRPr lang="en-US" sz="3200" dirty="0">
              <a:solidFill>
                <a:schemeClr val="tx2"/>
              </a:solidFill>
              <a:latin typeface="Comic Sans MS" panose="030F0702030302020204" pitchFamily="66" charset="0"/>
            </a:endParaRPr>
          </a:p>
          <a:p>
            <a:pPr marL="0" indent="0">
              <a:buNone/>
            </a:pPr>
            <a:r>
              <a:rPr lang="en-US" sz="3200" dirty="0">
                <a:solidFill>
                  <a:schemeClr val="tx2"/>
                </a:solidFill>
                <a:latin typeface="Comic Sans MS" panose="030F0702030302020204" pitchFamily="66" charset="0"/>
              </a:rPr>
              <a:t>Please ensure books are in the book bags and write in their reading records. </a:t>
            </a:r>
          </a:p>
        </p:txBody>
      </p:sp>
    </p:spTree>
    <p:extLst>
      <p:ext uri="{BB962C8B-B14F-4D97-AF65-F5344CB8AC3E}">
        <p14:creationId xmlns:p14="http://schemas.microsoft.com/office/powerpoint/2010/main" val="4193352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1096" y="556940"/>
            <a:ext cx="10157354" cy="852512"/>
          </a:xfrm>
        </p:spPr>
        <p:txBody>
          <a:bodyPr/>
          <a:lstStyle/>
          <a:p>
            <a:r>
              <a:rPr lang="en-US" dirty="0">
                <a:solidFill>
                  <a:schemeClr val="bg1"/>
                </a:solidFill>
                <a:latin typeface="Comic Sans MS" panose="030F0702030302020204" pitchFamily="66" charset="0"/>
              </a:rPr>
              <a:t>Reading Fluency (Speed):</a:t>
            </a:r>
          </a:p>
        </p:txBody>
      </p:sp>
      <p:sp>
        <p:nvSpPr>
          <p:cNvPr id="5" name="Content Placeholder 4"/>
          <p:cNvSpPr>
            <a:spLocks noGrp="1"/>
          </p:cNvSpPr>
          <p:nvPr>
            <p:ph sz="half" idx="1"/>
          </p:nvPr>
        </p:nvSpPr>
        <p:spPr>
          <a:xfrm>
            <a:off x="580949" y="1993652"/>
            <a:ext cx="11233248" cy="5628208"/>
          </a:xfrm>
        </p:spPr>
        <p:txBody>
          <a:bodyPr>
            <a:normAutofit/>
          </a:bodyPr>
          <a:lstStyle/>
          <a:p>
            <a:pPr marL="0" indent="0" algn="ctr">
              <a:buNone/>
            </a:pPr>
            <a:r>
              <a:rPr lang="en-GB" sz="3600" dirty="0">
                <a:solidFill>
                  <a:schemeClr val="tx2"/>
                </a:solidFill>
                <a:latin typeface="Comic Sans MS" panose="030F0702030302020204" pitchFamily="66" charset="0"/>
              </a:rPr>
              <a:t>We will be focussing on fluency and pace.</a:t>
            </a:r>
          </a:p>
          <a:p>
            <a:pPr marL="0" indent="0" algn="ctr">
              <a:buNone/>
            </a:pPr>
            <a:endParaRPr lang="en-GB" sz="3600" dirty="0">
              <a:solidFill>
                <a:schemeClr val="tx2"/>
              </a:solidFill>
              <a:latin typeface="Comic Sans MS" panose="030F0702030302020204" pitchFamily="66" charset="0"/>
            </a:endParaRPr>
          </a:p>
          <a:p>
            <a:pPr marL="0" indent="0" algn="ctr">
              <a:buNone/>
            </a:pPr>
            <a:r>
              <a:rPr lang="en-GB" sz="3600" dirty="0">
                <a:solidFill>
                  <a:schemeClr val="tx2"/>
                </a:solidFill>
                <a:latin typeface="Comic Sans MS" panose="030F0702030302020204" pitchFamily="66" charset="0"/>
              </a:rPr>
              <a:t>Target for every child by the end of the year:</a:t>
            </a:r>
          </a:p>
          <a:p>
            <a:pPr marL="0" indent="0" algn="ctr">
              <a:buNone/>
            </a:pPr>
            <a:endParaRPr lang="en-GB" sz="4400" dirty="0">
              <a:solidFill>
                <a:schemeClr val="tx2"/>
              </a:solidFill>
              <a:latin typeface="Comic Sans MS" panose="030F0702030302020204" pitchFamily="66" charset="0"/>
            </a:endParaRPr>
          </a:p>
          <a:p>
            <a:pPr marL="0" indent="0" algn="ctr">
              <a:buNone/>
            </a:pPr>
            <a:r>
              <a:rPr lang="en-GB" sz="4000" dirty="0">
                <a:solidFill>
                  <a:schemeClr val="tx2"/>
                </a:solidFill>
                <a:latin typeface="Comic Sans MS" panose="030F0702030302020204" pitchFamily="66" charset="0"/>
              </a:rPr>
              <a:t>To be able to read 90 words per minute (or more) of an age-appropriate text.</a:t>
            </a:r>
          </a:p>
        </p:txBody>
      </p:sp>
    </p:spTree>
    <p:extLst>
      <p:ext uri="{BB962C8B-B14F-4D97-AF65-F5344CB8AC3E}">
        <p14:creationId xmlns:p14="http://schemas.microsoft.com/office/powerpoint/2010/main" val="294553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bg1"/>
                </a:solidFill>
                <a:latin typeface="Twinkl" panose="02000000000000000000" pitchFamily="2" charset="0"/>
              </a:rPr>
              <a:t>the 6 p’s</a:t>
            </a:r>
          </a:p>
        </p:txBody>
      </p:sp>
      <p:sp>
        <p:nvSpPr>
          <p:cNvPr id="3" name="Content Placeholder 2"/>
          <p:cNvSpPr>
            <a:spLocks noGrp="1"/>
          </p:cNvSpPr>
          <p:nvPr>
            <p:ph idx="1"/>
          </p:nvPr>
        </p:nvSpPr>
        <p:spPr>
          <a:xfrm>
            <a:off x="568712" y="1918010"/>
            <a:ext cx="11073161" cy="4516244"/>
          </a:xfrm>
        </p:spPr>
        <p:txBody>
          <a:bodyPr>
            <a:normAutofit fontScale="92500"/>
          </a:bodyPr>
          <a:lstStyle/>
          <a:p>
            <a:r>
              <a:rPr lang="en-GB" dirty="0">
                <a:latin typeface="Twinkl" panose="02000000000000000000" pitchFamily="2" charset="0"/>
              </a:rPr>
              <a:t>What does fluent reading look like?</a:t>
            </a:r>
          </a:p>
          <a:p>
            <a:r>
              <a:rPr lang="en-GB" dirty="0">
                <a:latin typeface="Twinkl" panose="02000000000000000000" pitchFamily="2" charset="0"/>
              </a:rPr>
              <a:t>To help learners focus on their reading fluency, various aspects of reading aloud have been separated into six key elements. Each aspect works in partnership with the others to produce a rich and vibrant reading performance:</a:t>
            </a:r>
          </a:p>
          <a:p>
            <a:r>
              <a:rPr lang="en-GB" dirty="0">
                <a:latin typeface="Twinkl" panose="02000000000000000000" pitchFamily="2" charset="0"/>
              </a:rPr>
              <a:t>Pitch: The musicality of the reading voice – including tone and intonation.</a:t>
            </a:r>
          </a:p>
          <a:p>
            <a:r>
              <a:rPr lang="en-GB" dirty="0">
                <a:latin typeface="Twinkl" panose="02000000000000000000" pitchFamily="2" charset="0"/>
              </a:rPr>
              <a:t>Power: The strength given to the reading voice – including volume and stress.</a:t>
            </a:r>
          </a:p>
          <a:p>
            <a:r>
              <a:rPr lang="en-GB" dirty="0">
                <a:latin typeface="Twinkl" panose="02000000000000000000" pitchFamily="2" charset="0"/>
              </a:rPr>
              <a:t>Pace: The speed and rhythm at which we read.</a:t>
            </a:r>
          </a:p>
          <a:p>
            <a:r>
              <a:rPr lang="en-GB" dirty="0">
                <a:latin typeface="Twinkl" panose="02000000000000000000" pitchFamily="2" charset="0"/>
              </a:rPr>
              <a:t>Punctuation: The adherence to and understanding of the marks an author has placed upon the page.</a:t>
            </a:r>
          </a:p>
          <a:p>
            <a:r>
              <a:rPr lang="en-GB" dirty="0">
                <a:latin typeface="Twinkl" panose="02000000000000000000" pitchFamily="2" charset="0"/>
              </a:rPr>
              <a:t>Pause: The knowing of when not to read and for how long.</a:t>
            </a:r>
          </a:p>
          <a:p>
            <a:r>
              <a:rPr lang="en-GB" dirty="0">
                <a:latin typeface="Twinkl" panose="02000000000000000000" pitchFamily="2" charset="0"/>
              </a:rPr>
              <a:t>Passion: The emotion of the reading – including empathy and sympathy and the development of a reader’s love for the written word.</a:t>
            </a:r>
          </a:p>
          <a:p>
            <a:endParaRPr lang="en-GB" dirty="0"/>
          </a:p>
        </p:txBody>
      </p:sp>
    </p:spTree>
    <p:extLst>
      <p:ext uri="{BB962C8B-B14F-4D97-AF65-F5344CB8AC3E}">
        <p14:creationId xmlns:p14="http://schemas.microsoft.com/office/powerpoint/2010/main" val="1723376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694" y="2000529"/>
            <a:ext cx="9784080" cy="4206240"/>
          </a:xfrm>
        </p:spPr>
        <p:txBody>
          <a:bodyPr>
            <a:normAutofit/>
          </a:bodyPr>
          <a:lstStyle/>
          <a:p>
            <a:pPr marL="0" indent="0">
              <a:buNone/>
            </a:pPr>
            <a:r>
              <a:rPr lang="en-GB" sz="3200" dirty="0"/>
              <a:t>In Year 2, we have lots of wonderful opportunities for children to develop their writing skills throughout the year. </a:t>
            </a:r>
          </a:p>
          <a:p>
            <a:pPr marL="0" indent="0">
              <a:buNone/>
            </a:pPr>
            <a:r>
              <a:rPr lang="en-GB" sz="3200" dirty="0"/>
              <a:t>In order to this, we have ensured that the writing is purposeful and directed towards a specific audience to make it more real and meaningful for the children.</a:t>
            </a:r>
          </a:p>
        </p:txBody>
      </p:sp>
      <p:sp>
        <p:nvSpPr>
          <p:cNvPr id="4" name="Title 3"/>
          <p:cNvSpPr txBox="1">
            <a:spLocks/>
          </p:cNvSpPr>
          <p:nvPr/>
        </p:nvSpPr>
        <p:spPr>
          <a:xfrm>
            <a:off x="1102559" y="170253"/>
            <a:ext cx="9784080" cy="1508760"/>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US" dirty="0">
                <a:solidFill>
                  <a:schemeClr val="bg1"/>
                </a:solidFill>
                <a:latin typeface="Comic Sans MS" panose="030F0702030302020204" pitchFamily="66" charset="0"/>
              </a:rPr>
              <a:t>Writing in Year 2</a:t>
            </a:r>
            <a:endParaRPr lang="en-GB"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3443637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solidFill>
                  <a:schemeClr val="bg1"/>
                </a:solidFill>
                <a:latin typeface="Twinkl" panose="02000000000000000000" pitchFamily="2" charset="0"/>
              </a:rPr>
              <a:t>Numbots</a:t>
            </a:r>
            <a:r>
              <a:rPr lang="en-GB" dirty="0">
                <a:solidFill>
                  <a:schemeClr val="bg1"/>
                </a:solidFill>
                <a:latin typeface="Twinkl" panose="02000000000000000000" pitchFamily="2" charset="0"/>
              </a:rPr>
              <a:t> autumn term</a:t>
            </a:r>
          </a:p>
        </p:txBody>
      </p:sp>
      <p:sp>
        <p:nvSpPr>
          <p:cNvPr id="3" name="Content Placeholder 2"/>
          <p:cNvSpPr>
            <a:spLocks noGrp="1"/>
          </p:cNvSpPr>
          <p:nvPr>
            <p:ph idx="1"/>
          </p:nvPr>
        </p:nvSpPr>
        <p:spPr>
          <a:xfrm>
            <a:off x="1202919" y="2011680"/>
            <a:ext cx="9784080" cy="2727588"/>
          </a:xfrm>
        </p:spPr>
        <p:txBody>
          <a:bodyPr/>
          <a:lstStyle/>
          <a:p>
            <a:r>
              <a:rPr lang="en-GB" dirty="0" err="1">
                <a:latin typeface="Twinkl" panose="02000000000000000000" pitchFamily="2" charset="0"/>
              </a:rPr>
              <a:t>Numbots</a:t>
            </a:r>
            <a:r>
              <a:rPr lang="en-GB" dirty="0">
                <a:latin typeface="Twinkl" panose="02000000000000000000" pitchFamily="2" charset="0"/>
              </a:rPr>
              <a:t>- A school incentive from Year R- Year 2.</a:t>
            </a:r>
          </a:p>
          <a:p>
            <a:r>
              <a:rPr lang="en-GB" dirty="0">
                <a:latin typeface="Twinkl" panose="02000000000000000000" pitchFamily="2" charset="0"/>
              </a:rPr>
              <a:t>Children will have access to practise their instant recall of number facts.</a:t>
            </a:r>
          </a:p>
          <a:p>
            <a:endParaRPr lang="en-GB" dirty="0">
              <a:latin typeface="Twinkl" panose="02000000000000000000" pitchFamily="2" charset="0"/>
            </a:endParaRPr>
          </a:p>
          <a:p>
            <a:r>
              <a:rPr lang="en-GB" dirty="0">
                <a:latin typeface="Twinkl" panose="02000000000000000000" pitchFamily="2" charset="0"/>
              </a:rPr>
              <a:t>15 mins per week online as part of homework to secure number facts and understanding.</a:t>
            </a:r>
          </a:p>
          <a:p>
            <a:r>
              <a:rPr lang="en-GB" dirty="0">
                <a:latin typeface="Twinkl" panose="02000000000000000000" pitchFamily="2" charset="0"/>
              </a:rPr>
              <a:t>Letter to be sent with homework.</a:t>
            </a:r>
          </a:p>
          <a:p>
            <a:endParaRPr lang="en-GB" dirty="0"/>
          </a:p>
        </p:txBody>
      </p:sp>
      <p:pic>
        <p:nvPicPr>
          <p:cNvPr id="4" name="Picture 3"/>
          <p:cNvPicPr>
            <a:picLocks noChangeAspect="1"/>
          </p:cNvPicPr>
          <p:nvPr/>
        </p:nvPicPr>
        <p:blipFill>
          <a:blip r:embed="rId2"/>
          <a:stretch>
            <a:fillRect/>
          </a:stretch>
        </p:blipFill>
        <p:spPr>
          <a:xfrm>
            <a:off x="7605132" y="4237724"/>
            <a:ext cx="3930340" cy="2346373"/>
          </a:xfrm>
          <a:prstGeom prst="rect">
            <a:avLst/>
          </a:prstGeom>
        </p:spPr>
      </p:pic>
    </p:spTree>
    <p:extLst>
      <p:ext uri="{BB962C8B-B14F-4D97-AF65-F5344CB8AC3E}">
        <p14:creationId xmlns:p14="http://schemas.microsoft.com/office/powerpoint/2010/main" val="25105144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latin typeface="Twinkl" panose="02000000000000000000" pitchFamily="2" charset="0"/>
              </a:rPr>
              <a:t>TT ROCKSTARS </a:t>
            </a:r>
            <a:r>
              <a:rPr lang="en-GB" dirty="0" err="1">
                <a:solidFill>
                  <a:schemeClr val="bg1"/>
                </a:solidFill>
                <a:latin typeface="Twinkl" panose="02000000000000000000" pitchFamily="2" charset="0"/>
              </a:rPr>
              <a:t>sUMMER</a:t>
            </a:r>
            <a:r>
              <a:rPr lang="en-GB" dirty="0">
                <a:solidFill>
                  <a:schemeClr val="bg1"/>
                </a:solidFill>
                <a:latin typeface="Twinkl" panose="02000000000000000000" pitchFamily="2" charset="0"/>
              </a:rPr>
              <a:t> term</a:t>
            </a:r>
          </a:p>
        </p:txBody>
      </p:sp>
      <p:sp>
        <p:nvSpPr>
          <p:cNvPr id="3" name="Content Placeholder 2"/>
          <p:cNvSpPr>
            <a:spLocks noGrp="1"/>
          </p:cNvSpPr>
          <p:nvPr>
            <p:ph idx="1"/>
          </p:nvPr>
        </p:nvSpPr>
        <p:spPr/>
        <p:txBody>
          <a:bodyPr/>
          <a:lstStyle/>
          <a:p>
            <a:r>
              <a:rPr lang="en-GB" sz="2400" dirty="0">
                <a:latin typeface="Twinkl" panose="02000000000000000000" pitchFamily="2" charset="0"/>
              </a:rPr>
              <a:t>TT </a:t>
            </a:r>
            <a:r>
              <a:rPr lang="en-GB" sz="2400" dirty="0" err="1">
                <a:latin typeface="Twinkl" panose="02000000000000000000" pitchFamily="2" charset="0"/>
              </a:rPr>
              <a:t>Rockstars</a:t>
            </a:r>
            <a:r>
              <a:rPr lang="en-GB" sz="2400" dirty="0">
                <a:latin typeface="Twinkl" panose="02000000000000000000" pitchFamily="2" charset="0"/>
              </a:rPr>
              <a:t>! A school incentive from Year 2 – 6.</a:t>
            </a:r>
          </a:p>
          <a:p>
            <a:r>
              <a:rPr lang="en-GB" sz="2400" dirty="0">
                <a:latin typeface="Twinkl" panose="02000000000000000000" pitchFamily="2" charset="0"/>
              </a:rPr>
              <a:t>Children will have access to practise the 2, 3, 5 and 10 times tables.</a:t>
            </a:r>
          </a:p>
          <a:p>
            <a:endParaRPr lang="en-GB" sz="2400" dirty="0">
              <a:latin typeface="Twinkl" panose="02000000000000000000" pitchFamily="2" charset="0"/>
            </a:endParaRPr>
          </a:p>
          <a:p>
            <a:r>
              <a:rPr lang="en-GB" sz="2400" dirty="0">
                <a:latin typeface="Twinkl" panose="02000000000000000000" pitchFamily="2" charset="0"/>
              </a:rPr>
              <a:t>Activities will take place in school using </a:t>
            </a:r>
            <a:r>
              <a:rPr lang="en-GB" sz="2400" dirty="0" err="1">
                <a:latin typeface="Twinkl" panose="02000000000000000000" pitchFamily="2" charset="0"/>
              </a:rPr>
              <a:t>TTRockstars</a:t>
            </a:r>
            <a:r>
              <a:rPr lang="en-GB" sz="2400" dirty="0">
                <a:latin typeface="Twinkl" panose="02000000000000000000" pitchFamily="2" charset="0"/>
              </a:rPr>
              <a:t> throughout the week. </a:t>
            </a:r>
          </a:p>
          <a:p>
            <a:r>
              <a:rPr lang="en-GB" sz="2400" dirty="0">
                <a:latin typeface="Twinkl" panose="02000000000000000000" pitchFamily="2" charset="0"/>
              </a:rPr>
              <a:t>3 minutes to complete 60 questions. </a:t>
            </a:r>
          </a:p>
          <a:p>
            <a:r>
              <a:rPr lang="en-GB" sz="2400" dirty="0">
                <a:latin typeface="Twinkl" panose="02000000000000000000" pitchFamily="2" charset="0"/>
              </a:rPr>
              <a:t>15 mins per week online.</a:t>
            </a:r>
          </a:p>
          <a:p>
            <a:r>
              <a:rPr lang="en-GB" sz="2400" dirty="0">
                <a:latin typeface="Twinkl" panose="02000000000000000000" pitchFamily="2" charset="0"/>
              </a:rPr>
              <a:t>This will start in the </a:t>
            </a:r>
            <a:r>
              <a:rPr lang="en-GB" sz="2400" b="1" dirty="0">
                <a:latin typeface="Twinkl" panose="02000000000000000000" pitchFamily="2" charset="0"/>
              </a:rPr>
              <a:t>Summer term.</a:t>
            </a:r>
          </a:p>
          <a:p>
            <a:endParaRPr lang="en-GB" dirty="0"/>
          </a:p>
        </p:txBody>
      </p:sp>
    </p:spTree>
    <p:extLst>
      <p:ext uri="{BB962C8B-B14F-4D97-AF65-F5344CB8AC3E}">
        <p14:creationId xmlns:p14="http://schemas.microsoft.com/office/powerpoint/2010/main" val="32871633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2084EC-31C9-9D48-BB18-F485730F77B3}"/>
              </a:ext>
            </a:extLst>
          </p:cNvPr>
          <p:cNvSpPr txBox="1"/>
          <p:nvPr/>
        </p:nvSpPr>
        <p:spPr>
          <a:xfrm>
            <a:off x="164506" y="1968393"/>
            <a:ext cx="11685090" cy="5262979"/>
          </a:xfrm>
          <a:prstGeom prst="rect">
            <a:avLst/>
          </a:prstGeom>
          <a:noFill/>
        </p:spPr>
        <p:txBody>
          <a:bodyPr wrap="square" rtlCol="0">
            <a:spAutoFit/>
          </a:bodyPr>
          <a:lstStyle/>
          <a:p>
            <a:pPr marL="457200" indent="-457200" algn="ctr">
              <a:buFont typeface="Arial" panose="020B0604020202020204" pitchFamily="34" charset="0"/>
              <a:buChar char="•"/>
            </a:pPr>
            <a:r>
              <a:rPr lang="en-GB" sz="2800" dirty="0">
                <a:latin typeface="Comic Sans MS" panose="030F0902030302020204" pitchFamily="66" charset="0"/>
              </a:rPr>
              <a:t>	KS1 SATs are no longer compulsory. </a:t>
            </a:r>
          </a:p>
          <a:p>
            <a:pPr marL="457200" indent="-457200" algn="ctr">
              <a:buFont typeface="Arial" panose="020B0604020202020204" pitchFamily="34" charset="0"/>
              <a:buChar char="•"/>
            </a:pPr>
            <a:r>
              <a:rPr lang="en-GB" sz="2800" dirty="0">
                <a:latin typeface="Comic Sans MS" panose="030F0902030302020204" pitchFamily="66" charset="0"/>
              </a:rPr>
              <a:t>At Knowle we will still be completing the SATS assessments in the Summer term.</a:t>
            </a:r>
          </a:p>
          <a:p>
            <a:pPr marL="457200" indent="-457200" algn="ctr">
              <a:buFont typeface="Arial" panose="020B0604020202020204" pitchFamily="34" charset="0"/>
              <a:buChar char="•"/>
            </a:pPr>
            <a:r>
              <a:rPr lang="en-GB" sz="2800" dirty="0">
                <a:latin typeface="Comic Sans MS" panose="030F0902030302020204" pitchFamily="66" charset="0"/>
              </a:rPr>
              <a:t>These are to aid teacher’s assessments but the main assessment is based in teacher judgement (if we know your child can do something in class).</a:t>
            </a:r>
          </a:p>
          <a:p>
            <a:pPr marL="457200" indent="-457200" algn="ctr">
              <a:buFont typeface="Arial" panose="020B0604020202020204" pitchFamily="34" charset="0"/>
              <a:buChar char="•"/>
            </a:pPr>
            <a:r>
              <a:rPr lang="en-GB" sz="2800" dirty="0">
                <a:latin typeface="Comic Sans MS" panose="030F0902030302020204" pitchFamily="66" charset="0"/>
              </a:rPr>
              <a:t>The SATs are useful to expose children to this type of assessment.</a:t>
            </a:r>
          </a:p>
          <a:p>
            <a:pPr marL="457200" indent="-457200" algn="ctr">
              <a:buFont typeface="Arial" panose="020B0604020202020204" pitchFamily="34" charset="0"/>
              <a:buChar char="•"/>
            </a:pPr>
            <a:r>
              <a:rPr lang="en-GB" sz="2800" dirty="0">
                <a:latin typeface="Comic Sans MS" panose="030F0902030302020204" pitchFamily="66" charset="0"/>
              </a:rPr>
              <a:t>Children will get lots of practise throughout the year.</a:t>
            </a:r>
          </a:p>
          <a:p>
            <a:pPr marL="457200" indent="-457200" algn="ctr">
              <a:buFont typeface="Arial" panose="020B0604020202020204" pitchFamily="34" charset="0"/>
              <a:buChar char="•"/>
            </a:pPr>
            <a:r>
              <a:rPr lang="en-GB" sz="2800" dirty="0">
                <a:latin typeface="Comic Sans MS" panose="030F0902030302020204" pitchFamily="66" charset="0"/>
              </a:rPr>
              <a:t>They are administered very informally and we call them ‘booklets’ with the children.</a:t>
            </a:r>
          </a:p>
          <a:p>
            <a:pPr algn="ctr"/>
            <a:endParaRPr lang="en-GB" sz="2800" dirty="0">
              <a:latin typeface="Comic Sans MS" panose="030F0902030302020204" pitchFamily="66" charset="0"/>
            </a:endParaRPr>
          </a:p>
        </p:txBody>
      </p:sp>
      <p:sp>
        <p:nvSpPr>
          <p:cNvPr id="5" name="TextBox 4"/>
          <p:cNvSpPr txBox="1"/>
          <p:nvPr/>
        </p:nvSpPr>
        <p:spPr>
          <a:xfrm>
            <a:off x="938759" y="685800"/>
            <a:ext cx="11596141" cy="707886"/>
          </a:xfrm>
          <a:prstGeom prst="rect">
            <a:avLst/>
          </a:prstGeom>
          <a:noFill/>
        </p:spPr>
        <p:txBody>
          <a:bodyPr wrap="square" rtlCol="0">
            <a:spAutoFit/>
          </a:bodyPr>
          <a:lstStyle/>
          <a:p>
            <a:r>
              <a:rPr lang="en-GB" sz="4000" dirty="0">
                <a:solidFill>
                  <a:schemeClr val="bg1"/>
                </a:solidFill>
                <a:latin typeface="Twinkl" panose="02000000000000000000" pitchFamily="2" charset="0"/>
              </a:rPr>
              <a:t>KS1 SATS</a:t>
            </a:r>
            <a:endParaRPr lang="en-GB" sz="4000" dirty="0">
              <a:latin typeface="Twinkl" panose="02000000000000000000" pitchFamily="2" charset="0"/>
            </a:endParaRPr>
          </a:p>
        </p:txBody>
      </p:sp>
    </p:spTree>
    <p:extLst>
      <p:ext uri="{BB962C8B-B14F-4D97-AF65-F5344CB8AC3E}">
        <p14:creationId xmlns:p14="http://schemas.microsoft.com/office/powerpoint/2010/main" val="220584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2084EC-31C9-9D48-BB18-F485730F77B3}"/>
              </a:ext>
            </a:extLst>
          </p:cNvPr>
          <p:cNvSpPr txBox="1"/>
          <p:nvPr/>
        </p:nvSpPr>
        <p:spPr>
          <a:xfrm>
            <a:off x="253455" y="1739793"/>
            <a:ext cx="11685090" cy="4401205"/>
          </a:xfrm>
          <a:prstGeom prst="rect">
            <a:avLst/>
          </a:prstGeom>
          <a:noFill/>
        </p:spPr>
        <p:txBody>
          <a:bodyPr wrap="square" rtlCol="0">
            <a:spAutoFit/>
          </a:bodyPr>
          <a:lstStyle/>
          <a:p>
            <a:pPr algn="ctr"/>
            <a:r>
              <a:rPr lang="en-GB" sz="2800" dirty="0">
                <a:latin typeface="Comic Sans MS" panose="030F0902030302020204" pitchFamily="66" charset="0"/>
              </a:rPr>
              <a:t>						</a:t>
            </a:r>
          </a:p>
          <a:p>
            <a:pPr algn="ctr"/>
            <a:r>
              <a:rPr lang="en-GB" sz="2800" dirty="0">
                <a:latin typeface="Twinkl" panose="02000000000000000000" pitchFamily="2" charset="0"/>
              </a:rPr>
              <a:t>Homework – Due in Wednesday, new homework sent home on a Friday</a:t>
            </a:r>
          </a:p>
          <a:p>
            <a:pPr algn="ctr"/>
            <a:endParaRPr lang="en-GB" sz="2800" dirty="0">
              <a:latin typeface="Twinkl" panose="02000000000000000000" pitchFamily="2" charset="0"/>
            </a:endParaRPr>
          </a:p>
          <a:p>
            <a:pPr algn="ctr"/>
            <a:r>
              <a:rPr lang="en-GB" sz="2800" dirty="0">
                <a:latin typeface="Twinkl" panose="02000000000000000000" pitchFamily="2" charset="0"/>
              </a:rPr>
              <a:t>Library – Monday	</a:t>
            </a:r>
          </a:p>
          <a:p>
            <a:pPr algn="ctr"/>
            <a:r>
              <a:rPr lang="en-GB" sz="2800" dirty="0">
                <a:latin typeface="Twinkl" panose="02000000000000000000" pitchFamily="2" charset="0"/>
              </a:rPr>
              <a:t>Book change – Monday </a:t>
            </a:r>
          </a:p>
          <a:p>
            <a:pPr algn="ctr"/>
            <a:r>
              <a:rPr lang="en-GB" sz="2800" dirty="0">
                <a:latin typeface="Twinkl" panose="02000000000000000000" pitchFamily="2" charset="0"/>
              </a:rPr>
              <a:t>Spelling Test – Monday</a:t>
            </a:r>
          </a:p>
          <a:p>
            <a:pPr algn="ctr"/>
            <a:endParaRPr lang="en-GB" sz="2800" dirty="0">
              <a:latin typeface="Twinkl" panose="02000000000000000000" pitchFamily="2" charset="0"/>
            </a:endParaRPr>
          </a:p>
          <a:p>
            <a:pPr algn="ctr"/>
            <a:r>
              <a:rPr lang="en-GB" sz="2800" dirty="0">
                <a:latin typeface="Twinkl" panose="02000000000000000000" pitchFamily="2" charset="0"/>
              </a:rPr>
              <a:t>2P PE –Tuesday and Friday</a:t>
            </a:r>
          </a:p>
          <a:p>
            <a:pPr algn="ctr"/>
            <a:r>
              <a:rPr lang="en-GB" sz="2800" dirty="0">
                <a:latin typeface="Twinkl" panose="02000000000000000000" pitchFamily="2" charset="0"/>
              </a:rPr>
              <a:t>2H PE – Wednesday and Friday	</a:t>
            </a:r>
          </a:p>
          <a:p>
            <a:pPr algn="ctr"/>
            <a:endParaRPr lang="en-GB" sz="2800" dirty="0">
              <a:latin typeface="Twinkl" panose="02000000000000000000" pitchFamily="2" charset="0"/>
            </a:endParaRPr>
          </a:p>
        </p:txBody>
      </p:sp>
      <p:sp>
        <p:nvSpPr>
          <p:cNvPr id="5" name="TextBox 4"/>
          <p:cNvSpPr txBox="1"/>
          <p:nvPr/>
        </p:nvSpPr>
        <p:spPr>
          <a:xfrm>
            <a:off x="595859" y="558800"/>
            <a:ext cx="11596141" cy="707886"/>
          </a:xfrm>
          <a:prstGeom prst="rect">
            <a:avLst/>
          </a:prstGeom>
          <a:noFill/>
        </p:spPr>
        <p:txBody>
          <a:bodyPr wrap="square" rtlCol="0">
            <a:spAutoFit/>
          </a:bodyPr>
          <a:lstStyle/>
          <a:p>
            <a:r>
              <a:rPr lang="en-GB" sz="4000" dirty="0">
                <a:solidFill>
                  <a:schemeClr val="bg1"/>
                </a:solidFill>
                <a:latin typeface="Twinkl" panose="02000000000000000000" pitchFamily="2" charset="0"/>
              </a:rPr>
              <a:t>ROUTINES IN SCHOOL</a:t>
            </a:r>
            <a:endParaRPr lang="en-GB" sz="4000" dirty="0">
              <a:latin typeface="Twinkl" panose="02000000000000000000" pitchFamily="2" charset="0"/>
            </a:endParaRPr>
          </a:p>
        </p:txBody>
      </p:sp>
    </p:spTree>
    <p:extLst>
      <p:ext uri="{BB962C8B-B14F-4D97-AF65-F5344CB8AC3E}">
        <p14:creationId xmlns:p14="http://schemas.microsoft.com/office/powerpoint/2010/main" val="3394535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2084EC-31C9-9D48-BB18-F485730F77B3}"/>
              </a:ext>
            </a:extLst>
          </p:cNvPr>
          <p:cNvSpPr txBox="1"/>
          <p:nvPr/>
        </p:nvSpPr>
        <p:spPr>
          <a:xfrm>
            <a:off x="253455" y="1739793"/>
            <a:ext cx="11685090" cy="4832092"/>
          </a:xfrm>
          <a:prstGeom prst="rect">
            <a:avLst/>
          </a:prstGeom>
          <a:noFill/>
        </p:spPr>
        <p:txBody>
          <a:bodyPr wrap="square" rtlCol="0">
            <a:spAutoFit/>
          </a:bodyPr>
          <a:lstStyle/>
          <a:p>
            <a:pPr algn="ctr"/>
            <a:endParaRPr lang="en-GB" sz="2800" dirty="0">
              <a:latin typeface="Twinkl" panose="02000000000000000000" pitchFamily="2" charset="0"/>
            </a:endParaRPr>
          </a:p>
          <a:p>
            <a:pPr algn="ctr"/>
            <a:r>
              <a:rPr lang="en-GB" sz="2800" dirty="0">
                <a:latin typeface="Comic Sans MS" panose="030F0902030302020204" pitchFamily="66" charset="0"/>
              </a:rPr>
              <a:t>	</a:t>
            </a:r>
            <a:r>
              <a:rPr lang="en-GB" sz="2800" b="1" dirty="0">
                <a:latin typeface="Comic Sans MS" panose="030F0902030302020204" pitchFamily="66" charset="0"/>
              </a:rPr>
              <a:t>Be Ready, Be Respectful, Be Safe</a:t>
            </a:r>
          </a:p>
          <a:p>
            <a:pPr algn="ctr"/>
            <a:endParaRPr lang="en-GB" sz="2800" dirty="0">
              <a:latin typeface="Comic Sans MS" panose="030F0902030302020204" pitchFamily="66" charset="0"/>
            </a:endParaRPr>
          </a:p>
          <a:p>
            <a:pPr marL="514350" indent="-514350" algn="ctr">
              <a:buAutoNum type="arabicPeriod"/>
            </a:pPr>
            <a:r>
              <a:rPr lang="en-GB" sz="2800" dirty="0">
                <a:latin typeface="Comic Sans MS" panose="030F0902030302020204" pitchFamily="66" charset="0"/>
              </a:rPr>
              <a:t>Reading diaries to be signed weekly and in book bags daily.</a:t>
            </a:r>
          </a:p>
          <a:p>
            <a:pPr marL="514350" indent="-514350" algn="ctr">
              <a:buAutoNum type="arabicPeriod"/>
            </a:pPr>
            <a:r>
              <a:rPr lang="en-GB" sz="2800" dirty="0">
                <a:latin typeface="Comic Sans MS" panose="030F0902030302020204" pitchFamily="66" charset="0"/>
              </a:rPr>
              <a:t>No football card allowed in school.</a:t>
            </a:r>
          </a:p>
          <a:p>
            <a:pPr marL="514350" indent="-514350" algn="ctr">
              <a:buAutoNum type="arabicPeriod"/>
            </a:pPr>
            <a:r>
              <a:rPr lang="en-GB" sz="2800" dirty="0">
                <a:latin typeface="Comic Sans MS" panose="030F0902030302020204" pitchFamily="66" charset="0"/>
              </a:rPr>
              <a:t>Ensure your child only has a small keyring and no </a:t>
            </a:r>
            <a:r>
              <a:rPr lang="en-GB" sz="2800" dirty="0" err="1">
                <a:latin typeface="Comic Sans MS" panose="030F0902030302020204" pitchFamily="66" charset="0"/>
              </a:rPr>
              <a:t>Labubu</a:t>
            </a:r>
            <a:r>
              <a:rPr lang="en-GB" sz="2800" dirty="0">
                <a:latin typeface="Comic Sans MS" panose="030F0902030302020204" pitchFamily="66" charset="0"/>
              </a:rPr>
              <a:t> keyrings as they do not fit into trays.</a:t>
            </a:r>
          </a:p>
          <a:p>
            <a:pPr marL="514350" indent="-514350" algn="ctr">
              <a:buAutoNum type="arabicPeriod"/>
            </a:pPr>
            <a:r>
              <a:rPr lang="en-GB" sz="2800" dirty="0">
                <a:latin typeface="Comic Sans MS" panose="030F0902030302020204" pitchFamily="66" charset="0"/>
              </a:rPr>
              <a:t>Please do not send your child in with laced shoes if they cannot do their laces up on their own.</a:t>
            </a:r>
          </a:p>
          <a:p>
            <a:pPr algn="ctr"/>
            <a:endParaRPr lang="en-GB" sz="2800" dirty="0">
              <a:latin typeface="Comic Sans MS" panose="030F0902030302020204" pitchFamily="66" charset="0"/>
            </a:endParaRPr>
          </a:p>
          <a:p>
            <a:pPr algn="ctr"/>
            <a:endParaRPr lang="en-GB" sz="2800" dirty="0">
              <a:latin typeface="Comic Sans MS" panose="030F0902030302020204" pitchFamily="66" charset="0"/>
            </a:endParaRPr>
          </a:p>
        </p:txBody>
      </p:sp>
      <p:sp>
        <p:nvSpPr>
          <p:cNvPr id="5" name="TextBox 4"/>
          <p:cNvSpPr txBox="1"/>
          <p:nvPr/>
        </p:nvSpPr>
        <p:spPr>
          <a:xfrm>
            <a:off x="595859" y="520700"/>
            <a:ext cx="11596141" cy="707886"/>
          </a:xfrm>
          <a:prstGeom prst="rect">
            <a:avLst/>
          </a:prstGeom>
          <a:noFill/>
        </p:spPr>
        <p:txBody>
          <a:bodyPr wrap="square" rtlCol="0">
            <a:spAutoFit/>
          </a:bodyPr>
          <a:lstStyle/>
          <a:p>
            <a:r>
              <a:rPr lang="en-GB" sz="4000" dirty="0">
                <a:solidFill>
                  <a:schemeClr val="bg1"/>
                </a:solidFill>
                <a:latin typeface="Twinkl" panose="02000000000000000000" pitchFamily="2" charset="0"/>
              </a:rPr>
              <a:t>REMINDERS</a:t>
            </a:r>
            <a:endParaRPr lang="en-GB" sz="4000" dirty="0">
              <a:latin typeface="Twinkl" panose="02000000000000000000" pitchFamily="2" charset="0"/>
            </a:endParaRPr>
          </a:p>
        </p:txBody>
      </p:sp>
    </p:spTree>
    <p:extLst>
      <p:ext uri="{BB962C8B-B14F-4D97-AF65-F5344CB8AC3E}">
        <p14:creationId xmlns:p14="http://schemas.microsoft.com/office/powerpoint/2010/main" val="25915464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Knowle C of E Primary Academy - Home">
            <a:extLst>
              <a:ext uri="{FF2B5EF4-FFF2-40B4-BE49-F238E27FC236}">
                <a16:creationId xmlns:a16="http://schemas.microsoft.com/office/drawing/2014/main" id="{5E755D92-6D06-9242-9454-1EB2EA471A8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t="6308" b="4541"/>
          <a:stretch/>
        </p:blipFill>
        <p:spPr>
          <a:xfrm>
            <a:off x="2676651" y="2171700"/>
            <a:ext cx="6569799" cy="4266282"/>
          </a:xfrm>
          <a:prstGeom prst="rect">
            <a:avLst/>
          </a:prstGeom>
        </p:spPr>
      </p:pic>
    </p:spTree>
    <p:extLst>
      <p:ext uri="{BB962C8B-B14F-4D97-AF65-F5344CB8AC3E}">
        <p14:creationId xmlns:p14="http://schemas.microsoft.com/office/powerpoint/2010/main" val="25499442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TM03090430[[fn=Banded]]</Template>
  <TotalTime>397</TotalTime>
  <Words>1494</Words>
  <Application>Microsoft Office PowerPoint</Application>
  <PresentationFormat>Widescreen</PresentationFormat>
  <Paragraphs>118</Paragraphs>
  <Slides>19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Comic Sans MS</vt:lpstr>
      <vt:lpstr>Corbel</vt:lpstr>
      <vt:lpstr>Twinkl</vt:lpstr>
      <vt:lpstr>Wingdings</vt:lpstr>
      <vt:lpstr>Banded</vt:lpstr>
      <vt:lpstr>Parent Curriculum Meeting</vt:lpstr>
      <vt:lpstr>Growing in God’s love;  flourishing together.</vt:lpstr>
      <vt:lpstr> </vt:lpstr>
      <vt:lpstr>SMILE Agenda</vt:lpstr>
      <vt:lpstr>OUR YEAR 2 SMILE Agenda</vt:lpstr>
      <vt:lpstr>Events and celebrations in year 2</vt:lpstr>
      <vt:lpstr>YEAR 2 CURRICULUM</vt:lpstr>
      <vt:lpstr>YEAR 2 CURRICULUM</vt:lpstr>
      <vt:lpstr>YEAR 2 CURRICULUM</vt:lpstr>
      <vt:lpstr>Why is reading so important?</vt:lpstr>
      <vt:lpstr>Reading Fluency (Speed):</vt:lpstr>
      <vt:lpstr>the 6 p’s</vt:lpstr>
      <vt:lpstr>PowerPoint Presentation</vt:lpstr>
      <vt:lpstr>Numbots autumn term</vt:lpstr>
      <vt:lpstr>TT ROCKSTARS sUMMER term</vt:lpstr>
      <vt:lpstr>PowerPoint Presentation</vt:lpstr>
      <vt:lpstr>PowerPoint Presentation</vt:lpstr>
      <vt:lpstr>PowerPoint Presentation</vt:lpstr>
      <vt:lpstr>PowerPoint Presentation</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Curriculum Meeting</dc:title>
  <dc:creator>Jessica Seabridge</dc:creator>
  <cp:lastModifiedBy>Beth</cp:lastModifiedBy>
  <cp:revision>48</cp:revision>
  <cp:lastPrinted>2023-10-02T15:34:56Z</cp:lastPrinted>
  <dcterms:created xsi:type="dcterms:W3CDTF">2023-09-19T14:14:29Z</dcterms:created>
  <dcterms:modified xsi:type="dcterms:W3CDTF">2025-09-25T13:47:44Z</dcterms:modified>
</cp:coreProperties>
</file>