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Lst>
  <p:sldIdLst>
    <p:sldId id="256" r:id="rId2"/>
    <p:sldId id="277" r:id="rId3"/>
    <p:sldId id="257" r:id="rId4"/>
    <p:sldId id="258" r:id="rId5"/>
    <p:sldId id="259" r:id="rId6"/>
    <p:sldId id="260" r:id="rId7"/>
    <p:sldId id="261" r:id="rId8"/>
    <p:sldId id="276" r:id="rId9"/>
    <p:sldId id="263" r:id="rId10"/>
    <p:sldId id="272" r:id="rId11"/>
    <p:sldId id="264" r:id="rId12"/>
    <p:sldId id="274" r:id="rId13"/>
    <p:sldId id="265" r:id="rId14"/>
    <p:sldId id="273" r:id="rId15"/>
    <p:sldId id="266" r:id="rId16"/>
    <p:sldId id="267" r:id="rId17"/>
    <p:sldId id="268" r:id="rId18"/>
    <p:sldId id="269" r:id="rId19"/>
    <p:sldId id="275"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0" autoAdjust="0"/>
    <p:restoredTop sz="94660"/>
  </p:normalViewPr>
  <p:slideViewPr>
    <p:cSldViewPr snapToGrid="0">
      <p:cViewPr varScale="1">
        <p:scale>
          <a:sx n="76" d="100"/>
          <a:sy n="76" d="100"/>
        </p:scale>
        <p:origin x="132" y="7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E790B9E-835F-405A-8ED6-17BDFCB5534F}"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8424749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790B9E-835F-405A-8ED6-17BDFCB5534F}"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35345239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4E790B9E-835F-405A-8ED6-17BDFCB5534F}" type="datetimeFigureOut">
              <a:rPr lang="en-GB" smtClean="0"/>
              <a:t>29/09/2025</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2140F333-1B12-46AA-801E-46F1E4AA2B0B}" type="slidenum">
              <a:rPr lang="en-GB" smtClean="0"/>
              <a:t>‹#›</a:t>
            </a:fld>
            <a:endParaRPr lang="en-GB"/>
          </a:p>
        </p:txBody>
      </p:sp>
    </p:spTree>
    <p:extLst>
      <p:ext uri="{BB962C8B-B14F-4D97-AF65-F5344CB8AC3E}">
        <p14:creationId xmlns:p14="http://schemas.microsoft.com/office/powerpoint/2010/main" val="3488587725"/>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790B9E-835F-405A-8ED6-17BDFCB5534F}" type="datetimeFigureOut">
              <a:rPr lang="en-GB" smtClean="0"/>
              <a:t>29/09/2025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3992008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E790B9E-835F-405A-8ED6-17BDFCB5534F}" type="datetimeFigureOut">
              <a:rPr lang="en-GB" smtClean="0"/>
              <a:t>29/09/2025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36041820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E790B9E-835F-405A-8ED6-17BDFCB5534F}" type="datetimeFigureOut">
              <a:rPr lang="en-GB" smtClean="0"/>
              <a:t>29/09/2025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8801759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790B9E-835F-405A-8ED6-17BDFCB5534F}" type="datetimeFigureOut">
              <a:rPr lang="en-GB" smtClean="0"/>
              <a:t>29/09/2025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21043550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E790B9E-835F-405A-8ED6-17BDFCB5534F}" type="datetimeFigureOut">
              <a:rPr lang="en-GB" smtClean="0"/>
              <a:t>29/09/2025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2396648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4E790B9E-835F-405A-8ED6-17BDFCB5534F}" type="datetimeFigureOut">
              <a:rPr lang="en-GB" smtClean="0"/>
              <a:t>29/09/2025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2077462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E790B9E-835F-405A-8ED6-17BDFCB5534F}" type="datetimeFigureOut">
              <a:rPr lang="en-GB" smtClean="0"/>
              <a:t>29/09/2025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1214755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4E790B9E-835F-405A-8ED6-17BDFCB5534F}" type="datetimeFigureOut">
              <a:rPr lang="en-GB" smtClean="0"/>
              <a:t>29/09/2025</a:t>
            </a:fld>
            <a:endParaRPr lang="en-GB"/>
          </a:p>
        </p:txBody>
      </p:sp>
      <p:sp>
        <p:nvSpPr>
          <p:cNvPr id="5" name="Footer Placeholder 4"/>
          <p:cNvSpPr>
            <a:spLocks noGrp="1"/>
          </p:cNvSpPr>
          <p:nvPr>
            <p:ph type="ftr" sz="quarter" idx="11"/>
          </p:nvPr>
        </p:nvSpPr>
        <p:spPr>
          <a:xfrm>
            <a:off x="3776135" y="6422854"/>
            <a:ext cx="4279669" cy="365125"/>
          </a:xfrm>
        </p:spPr>
        <p:txBody>
          <a:bodyPr/>
          <a:lstStyle/>
          <a:p>
            <a:endParaRPr lang="en-GB"/>
          </a:p>
        </p:txBody>
      </p:sp>
      <p:sp>
        <p:nvSpPr>
          <p:cNvPr id="6" name="Slide Number Placeholder 5"/>
          <p:cNvSpPr>
            <a:spLocks noGrp="1"/>
          </p:cNvSpPr>
          <p:nvPr>
            <p:ph type="sldNum" sz="quarter" idx="12"/>
          </p:nvPr>
        </p:nvSpPr>
        <p:spPr>
          <a:xfrm>
            <a:off x="8073048" y="6422854"/>
            <a:ext cx="879759" cy="365125"/>
          </a:xfrm>
        </p:spPr>
        <p:txBody>
          <a:bodyPr/>
          <a:lstStyle/>
          <a:p>
            <a:fld id="{2140F333-1B12-46AA-801E-46F1E4AA2B0B}" type="slidenum">
              <a:rPr lang="en-GB" smtClean="0"/>
              <a:t>‹#›</a:t>
            </a:fld>
            <a:endParaRPr lang="en-GB"/>
          </a:p>
        </p:txBody>
      </p:sp>
    </p:spTree>
    <p:extLst>
      <p:ext uri="{BB962C8B-B14F-4D97-AF65-F5344CB8AC3E}">
        <p14:creationId xmlns:p14="http://schemas.microsoft.com/office/powerpoint/2010/main" val="3209964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0033"/>
        </a:solidFill>
        <a:effectLst/>
      </p:bgPr>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4E790B9E-835F-405A-8ED6-17BDFCB5534F}" type="datetimeFigureOut">
              <a:rPr lang="en-GB" smtClean="0"/>
              <a:t>29/09/2025</a:t>
            </a:fld>
            <a:endParaRPr lang="en-GB"/>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GB"/>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2140F333-1B12-46AA-801E-46F1E4AA2B0B}" type="slidenum">
              <a:rPr lang="en-GB" smtClean="0"/>
              <a:t>‹#›</a:t>
            </a:fld>
            <a:endParaRPr lang="en-GB"/>
          </a:p>
        </p:txBody>
      </p:sp>
    </p:spTree>
    <p:extLst>
      <p:ext uri="{BB962C8B-B14F-4D97-AF65-F5344CB8AC3E}">
        <p14:creationId xmlns:p14="http://schemas.microsoft.com/office/powerpoint/2010/main" val="1100914916"/>
      </p:ext>
    </p:extLst>
  </p:cSld>
  <p:clrMap bg1="dk1" tx1="lt1" bg2="dk2" tx2="lt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11.jpeg"/><Relationship Id="rId7" Type="http://schemas.openxmlformats.org/officeDocument/2006/relationships/image" Target="../media/image15.jpeg"/><Relationship Id="rId2" Type="http://schemas.openxmlformats.org/officeDocument/2006/relationships/image" Target="../media/image10.jpe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 Id="rId9" Type="http://schemas.openxmlformats.org/officeDocument/2006/relationships/image" Target="../media/image17.jpeg"/></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nowle C of E Primary Academy - Home">
            <a:extLst>
              <a:ext uri="{FF2B5EF4-FFF2-40B4-BE49-F238E27FC236}">
                <a16:creationId xmlns:a16="http://schemas.microsoft.com/office/drawing/2014/main" id="{81E2A385-1F38-7D4C-AE0A-9063D1515CC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626" y="4111704"/>
            <a:ext cx="1888526" cy="23876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ctrTitle"/>
          </p:nvPr>
        </p:nvSpPr>
        <p:spPr>
          <a:xfrm>
            <a:off x="768350" y="1987777"/>
            <a:ext cx="10655300" cy="2387600"/>
          </a:xfrm>
        </p:spPr>
        <p:txBody>
          <a:bodyPr/>
          <a:lstStyle/>
          <a:p>
            <a:r>
              <a:rPr lang="en-GB" dirty="0">
                <a:solidFill>
                  <a:schemeClr val="bg1"/>
                </a:solidFill>
                <a:latin typeface="Comic Sans MS" panose="030F0702030302020204" pitchFamily="66" charset="0"/>
              </a:rPr>
              <a:t>Parent Curriculum Meeting</a:t>
            </a:r>
          </a:p>
        </p:txBody>
      </p:sp>
      <p:sp>
        <p:nvSpPr>
          <p:cNvPr id="3" name="Subtitle 2"/>
          <p:cNvSpPr>
            <a:spLocks noGrp="1"/>
          </p:cNvSpPr>
          <p:nvPr>
            <p:ph type="subTitle" idx="1"/>
          </p:nvPr>
        </p:nvSpPr>
        <p:spPr/>
        <p:txBody>
          <a:bodyPr>
            <a:normAutofit/>
          </a:bodyPr>
          <a:lstStyle/>
          <a:p>
            <a:r>
              <a:rPr lang="en-GB" sz="3600" dirty="0">
                <a:latin typeface="Comic Sans MS" panose="030F0702030302020204" pitchFamily="66" charset="0"/>
              </a:rPr>
              <a:t>Monday 29</a:t>
            </a:r>
            <a:r>
              <a:rPr lang="en-GB" sz="3600" baseline="30000" dirty="0">
                <a:latin typeface="Comic Sans MS" panose="030F0702030302020204" pitchFamily="66" charset="0"/>
              </a:rPr>
              <a:t>th</a:t>
            </a:r>
            <a:r>
              <a:rPr lang="en-GB" sz="3600" dirty="0">
                <a:latin typeface="Comic Sans MS" panose="030F0702030302020204" pitchFamily="66" charset="0"/>
              </a:rPr>
              <a:t> September 2025</a:t>
            </a:r>
          </a:p>
          <a:p>
            <a:r>
              <a:rPr lang="en-GB" sz="3600" dirty="0">
                <a:latin typeface="Comic Sans MS" panose="030F0702030302020204" pitchFamily="66" charset="0"/>
              </a:rPr>
              <a:t>Year 4</a:t>
            </a:r>
          </a:p>
        </p:txBody>
      </p:sp>
    </p:spTree>
    <p:extLst>
      <p:ext uri="{BB962C8B-B14F-4D97-AF65-F5344CB8AC3E}">
        <p14:creationId xmlns:p14="http://schemas.microsoft.com/office/powerpoint/2010/main" val="40303287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1CBE8-DA16-8172-8E24-1F77FDAE1110}"/>
              </a:ext>
            </a:extLst>
          </p:cNvPr>
          <p:cNvSpPr>
            <a:spLocks noGrp="1"/>
          </p:cNvSpPr>
          <p:nvPr>
            <p:ph type="title"/>
          </p:nvPr>
        </p:nvSpPr>
        <p:spPr/>
        <p:txBody>
          <a:bodyPr/>
          <a:lstStyle/>
          <a:p>
            <a:r>
              <a:rPr lang="en-GB" dirty="0"/>
              <a:t>Questions?</a:t>
            </a:r>
          </a:p>
        </p:txBody>
      </p:sp>
      <p:sp>
        <p:nvSpPr>
          <p:cNvPr id="3" name="Content Placeholder 2">
            <a:extLst>
              <a:ext uri="{FF2B5EF4-FFF2-40B4-BE49-F238E27FC236}">
                <a16:creationId xmlns:a16="http://schemas.microsoft.com/office/drawing/2014/main" id="{751E4696-668A-B81B-60C3-557C1EE95BFE}"/>
              </a:ext>
            </a:extLst>
          </p:cNvPr>
          <p:cNvSpPr>
            <a:spLocks noGrp="1"/>
          </p:cNvSpPr>
          <p:nvPr>
            <p:ph idx="1"/>
          </p:nvPr>
        </p:nvSpPr>
        <p:spPr/>
        <p:txBody>
          <a:bodyPr>
            <a:normAutofit/>
          </a:bodyPr>
          <a:lstStyle/>
          <a:p>
            <a:r>
              <a:rPr lang="en-GB" sz="5400" dirty="0">
                <a:latin typeface="Comic Sans MS" panose="030F0702030302020204" pitchFamily="66" charset="0"/>
              </a:rPr>
              <a:t>Please save these until the end.  We will happily answer them then. </a:t>
            </a:r>
          </a:p>
        </p:txBody>
      </p:sp>
    </p:spTree>
    <p:extLst>
      <p:ext uri="{BB962C8B-B14F-4D97-AF65-F5344CB8AC3E}">
        <p14:creationId xmlns:p14="http://schemas.microsoft.com/office/powerpoint/2010/main" val="7556252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solidFill>
                  <a:schemeClr val="bg1"/>
                </a:solidFill>
                <a:latin typeface="Comic Sans MS" panose="030F0702030302020204" pitchFamily="66" charset="0"/>
              </a:rPr>
              <a:t>SMILE Agenda</a:t>
            </a:r>
          </a:p>
        </p:txBody>
      </p:sp>
      <p:sp>
        <p:nvSpPr>
          <p:cNvPr id="3" name="Content Placeholder 2"/>
          <p:cNvSpPr>
            <a:spLocks noGrp="1"/>
          </p:cNvSpPr>
          <p:nvPr>
            <p:ph idx="1"/>
          </p:nvPr>
        </p:nvSpPr>
        <p:spPr/>
        <p:txBody>
          <a:bodyPr/>
          <a:lstStyle/>
          <a:p>
            <a:pPr marL="0" indent="0">
              <a:buNone/>
            </a:pPr>
            <a:r>
              <a:rPr lang="en-GB" sz="3600" dirty="0">
                <a:latin typeface="Comic Sans MS" panose="030F0702030302020204" pitchFamily="66" charset="0"/>
              </a:rPr>
              <a:t>Socialise (We connect with the people around us, our families, friends, neighbours and our community. We spend time developing these relationships)</a:t>
            </a:r>
          </a:p>
          <a:p>
            <a:endParaRPr lang="en-GB" dirty="0"/>
          </a:p>
        </p:txBody>
      </p:sp>
      <p:pic>
        <p:nvPicPr>
          <p:cNvPr id="4" name="Picture 2" descr="Knowle C of E Primary Academy - Home">
            <a:extLst>
              <a:ext uri="{FF2B5EF4-FFF2-40B4-BE49-F238E27FC236}">
                <a16:creationId xmlns:a16="http://schemas.microsoft.com/office/drawing/2014/main" id="{D3580320-B3F5-2044-BB91-02E33B15163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626" y="5486400"/>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09435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sz="3200" dirty="0">
                <a:latin typeface="Comic Sans MS" panose="030F0702030302020204" pitchFamily="66" charset="0"/>
              </a:rPr>
              <a:t>Move (We keep active at school and at home. We aim to pursue physical activity we enjoy)</a:t>
            </a:r>
          </a:p>
          <a:p>
            <a:endParaRPr lang="en-GB" dirty="0"/>
          </a:p>
        </p:txBody>
      </p:sp>
      <p:sp>
        <p:nvSpPr>
          <p:cNvPr id="4" name="Title 1"/>
          <p:cNvSpPr txBox="1">
            <a:spLocks/>
          </p:cNvSpPr>
          <p:nvPr/>
        </p:nvSpPr>
        <p:spPr>
          <a:xfrm>
            <a:off x="996090" y="338604"/>
            <a:ext cx="9784080" cy="1508760"/>
          </a:xfrm>
          <a:prstGeom prst="rect">
            <a:avLst/>
          </a:prstGeom>
        </p:spPr>
        <p:txBody>
          <a:bodyPr vert="horz" lIns="91440" tIns="45720" rIns="91440" bIns="45720" rtlCol="0" anchor="ctr">
            <a:normAutofit/>
          </a:bodyPr>
          <a:lst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a:lstStyle>
          <a:p>
            <a:r>
              <a:rPr lang="en-GB" sz="4800" dirty="0">
                <a:solidFill>
                  <a:schemeClr val="bg1"/>
                </a:solidFill>
                <a:latin typeface="Comic Sans MS" panose="030F0702030302020204" pitchFamily="66" charset="0"/>
              </a:rPr>
              <a:t>SMILE Agenda</a:t>
            </a:r>
          </a:p>
        </p:txBody>
      </p:sp>
      <p:pic>
        <p:nvPicPr>
          <p:cNvPr id="5" name="Picture 2" descr="Knowle C of E Primary Academy - Home">
            <a:extLst>
              <a:ext uri="{FF2B5EF4-FFF2-40B4-BE49-F238E27FC236}">
                <a16:creationId xmlns:a16="http://schemas.microsoft.com/office/drawing/2014/main" id="{5EC8B294-BB0B-6143-8A4B-CBA64BAF1FF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626" y="5486400"/>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05950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sz="3200" dirty="0">
                <a:latin typeface="Comic Sans MS" panose="030F0702030302020204" pitchFamily="66" charset="0"/>
              </a:rPr>
              <a:t>Interest (We develop our curiosity and ask questions. We aim to notice the beautiful or the unusual. We practice ‘mindfulness’ – being ‘in the moment’, being aware and reflecting on our feelings and experiences)</a:t>
            </a:r>
          </a:p>
          <a:p>
            <a:endParaRPr lang="en-GB" dirty="0"/>
          </a:p>
        </p:txBody>
      </p:sp>
      <p:sp>
        <p:nvSpPr>
          <p:cNvPr id="4" name="Title 1"/>
          <p:cNvSpPr>
            <a:spLocks noGrp="1"/>
          </p:cNvSpPr>
          <p:nvPr>
            <p:ph type="title"/>
          </p:nvPr>
        </p:nvSpPr>
        <p:spPr>
          <a:xfrm>
            <a:off x="811033" y="284176"/>
            <a:ext cx="9784080" cy="1508760"/>
          </a:xfrm>
        </p:spPr>
        <p:txBody>
          <a:bodyPr>
            <a:normAutofit/>
          </a:bodyPr>
          <a:lstStyle/>
          <a:p>
            <a:r>
              <a:rPr lang="en-GB" sz="4800" dirty="0">
                <a:solidFill>
                  <a:schemeClr val="bg1"/>
                </a:solidFill>
                <a:latin typeface="Comic Sans MS" panose="030F0702030302020204" pitchFamily="66" charset="0"/>
              </a:rPr>
              <a:t>SMILE Agenda</a:t>
            </a:r>
          </a:p>
        </p:txBody>
      </p:sp>
      <p:pic>
        <p:nvPicPr>
          <p:cNvPr id="5" name="Picture 2" descr="Knowle C of E Primary Academy - Home">
            <a:extLst>
              <a:ext uri="{FF2B5EF4-FFF2-40B4-BE49-F238E27FC236}">
                <a16:creationId xmlns:a16="http://schemas.microsoft.com/office/drawing/2014/main" id="{254DC415-2F0A-5440-BEF3-24BEDDCC7BC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626" y="5486400"/>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34851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sz="3200" dirty="0">
                <a:latin typeface="Comic Sans MS" panose="030F0702030302020204" pitchFamily="66" charset="0"/>
              </a:rPr>
              <a:t>Learn (Learning is good for us! We endeavour to try new things or take on new responsibilities. We set ourselves challenges that we will enjoy achieving. We aim to become more confident with each new success)    </a:t>
            </a:r>
          </a:p>
          <a:p>
            <a:endParaRPr lang="en-GB" dirty="0"/>
          </a:p>
        </p:txBody>
      </p:sp>
      <p:sp>
        <p:nvSpPr>
          <p:cNvPr id="4" name="Title 1"/>
          <p:cNvSpPr>
            <a:spLocks noGrp="1"/>
          </p:cNvSpPr>
          <p:nvPr>
            <p:ph type="title"/>
          </p:nvPr>
        </p:nvSpPr>
        <p:spPr>
          <a:xfrm>
            <a:off x="713061" y="235190"/>
            <a:ext cx="9784080" cy="1508760"/>
          </a:xfrm>
        </p:spPr>
        <p:txBody>
          <a:bodyPr>
            <a:normAutofit/>
          </a:bodyPr>
          <a:lstStyle/>
          <a:p>
            <a:r>
              <a:rPr lang="en-GB" sz="4800" dirty="0">
                <a:solidFill>
                  <a:schemeClr val="bg1"/>
                </a:solidFill>
                <a:latin typeface="Comic Sans MS" panose="030F0702030302020204" pitchFamily="66" charset="0"/>
              </a:rPr>
              <a:t>SMILE Agenda</a:t>
            </a:r>
          </a:p>
        </p:txBody>
      </p:sp>
      <p:pic>
        <p:nvPicPr>
          <p:cNvPr id="5" name="Picture 2" descr="Knowle C of E Primary Academy - Home">
            <a:extLst>
              <a:ext uri="{FF2B5EF4-FFF2-40B4-BE49-F238E27FC236}">
                <a16:creationId xmlns:a16="http://schemas.microsoft.com/office/drawing/2014/main" id="{0B5C9B05-A059-BE44-9F57-DB2CFC08B66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626" y="5486400"/>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78985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sz="3200" dirty="0">
                <a:latin typeface="Comic Sans MS" panose="030F0702030302020204" pitchFamily="66" charset="0"/>
              </a:rPr>
              <a:t>Engage (We aim to do something nice for a friend or a stranger. We say ‘Thank you’ and SMILE! We aim to volunteer and give our time, looking out as well as in. We try to make a contribution to the wider life of our school, our family and our community)</a:t>
            </a:r>
          </a:p>
          <a:p>
            <a:endParaRPr lang="en-GB" dirty="0"/>
          </a:p>
        </p:txBody>
      </p:sp>
      <p:sp>
        <p:nvSpPr>
          <p:cNvPr id="4" name="Title 1"/>
          <p:cNvSpPr>
            <a:spLocks noGrp="1"/>
          </p:cNvSpPr>
          <p:nvPr>
            <p:ph type="title"/>
          </p:nvPr>
        </p:nvSpPr>
        <p:spPr>
          <a:xfrm>
            <a:off x="615091" y="218861"/>
            <a:ext cx="9784080" cy="1508760"/>
          </a:xfrm>
        </p:spPr>
        <p:txBody>
          <a:bodyPr>
            <a:normAutofit/>
          </a:bodyPr>
          <a:lstStyle/>
          <a:p>
            <a:r>
              <a:rPr lang="en-GB" sz="4800" dirty="0">
                <a:solidFill>
                  <a:schemeClr val="bg1"/>
                </a:solidFill>
                <a:latin typeface="Comic Sans MS" panose="030F0702030302020204" pitchFamily="66" charset="0"/>
              </a:rPr>
              <a:t>SMILE Agenda</a:t>
            </a:r>
          </a:p>
        </p:txBody>
      </p:sp>
      <p:pic>
        <p:nvPicPr>
          <p:cNvPr id="5" name="Picture 2" descr="Knowle C of E Primary Academy - Home">
            <a:extLst>
              <a:ext uri="{FF2B5EF4-FFF2-40B4-BE49-F238E27FC236}">
                <a16:creationId xmlns:a16="http://schemas.microsoft.com/office/drawing/2014/main" id="{385ACBBC-4244-1049-A10A-5528B2925FC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9626" y="5486400"/>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9321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Growing in God’s love; flourishing together.</a:t>
            </a:r>
          </a:p>
        </p:txBody>
      </p:sp>
      <p:sp>
        <p:nvSpPr>
          <p:cNvPr id="3" name="Content Placeholder 2"/>
          <p:cNvSpPr>
            <a:spLocks noGrp="1"/>
          </p:cNvSpPr>
          <p:nvPr>
            <p:ph idx="1"/>
          </p:nvPr>
        </p:nvSpPr>
        <p:spPr>
          <a:xfrm>
            <a:off x="0" y="2011679"/>
            <a:ext cx="8560347" cy="4625603"/>
          </a:xfrm>
        </p:spPr>
        <p:txBody>
          <a:bodyPr/>
          <a:lstStyle/>
          <a:p>
            <a:r>
              <a:rPr lang="en-GB" dirty="0"/>
              <a:t>Our school vision is: 'Growing in God's Love; Flourishing Together'. </a:t>
            </a:r>
          </a:p>
          <a:p>
            <a:r>
              <a:rPr lang="en-GB" dirty="0"/>
              <a:t>At </a:t>
            </a:r>
            <a:r>
              <a:rPr lang="en-GB" dirty="0" err="1"/>
              <a:t>Knowle</a:t>
            </a:r>
            <a:r>
              <a:rPr lang="en-GB" dirty="0"/>
              <a:t> CE Primary Academy, we provide a nurturing environment for all children and adults to grow in mind, body and spirit, enabling everyone to fulfil their potential. The Fruit of the Spirit are the values we focus on in our every day lives.</a:t>
            </a:r>
          </a:p>
          <a:p>
            <a:r>
              <a:rPr lang="en-GB" dirty="0"/>
              <a:t>Individuals are celebrated for their unique gifts and flourish together through living out our school values, as we make a positive impact on each other, our local community and the wider world. </a:t>
            </a:r>
          </a:p>
          <a:p>
            <a:r>
              <a:rPr lang="en-GB" dirty="0"/>
              <a:t>As a result, children are well-prepared for a future in which they will bear lasting fruit and make the world a better place.</a:t>
            </a:r>
          </a:p>
        </p:txBody>
      </p:sp>
      <p:pic>
        <p:nvPicPr>
          <p:cNvPr id="4" name="Picture 3"/>
          <p:cNvPicPr>
            <a:picLocks noChangeAspect="1"/>
          </p:cNvPicPr>
          <p:nvPr/>
        </p:nvPicPr>
        <p:blipFill>
          <a:blip r:embed="rId2"/>
          <a:stretch>
            <a:fillRect/>
          </a:stretch>
        </p:blipFill>
        <p:spPr>
          <a:xfrm>
            <a:off x="8765299" y="2011679"/>
            <a:ext cx="3248025" cy="3219450"/>
          </a:xfrm>
          <a:prstGeom prst="rect">
            <a:avLst/>
          </a:prstGeom>
        </p:spPr>
      </p:pic>
    </p:spTree>
    <p:extLst>
      <p:ext uri="{BB962C8B-B14F-4D97-AF65-F5344CB8AC3E}">
        <p14:creationId xmlns:p14="http://schemas.microsoft.com/office/powerpoint/2010/main" val="25051974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9959" y="297824"/>
            <a:ext cx="9784080" cy="1508760"/>
          </a:xfrm>
        </p:spPr>
        <p:txBody>
          <a:bodyPr/>
          <a:lstStyle/>
          <a:p>
            <a:r>
              <a:rPr lang="en-GB" dirty="0">
                <a:solidFill>
                  <a:schemeClr val="bg1"/>
                </a:solidFill>
                <a:latin typeface="Comic Sans MS" panose="030F0902030302020204" pitchFamily="66" charset="0"/>
              </a:rPr>
              <a:t>Autumn term: ROMANS</a:t>
            </a:r>
          </a:p>
        </p:txBody>
      </p:sp>
      <p:sp>
        <p:nvSpPr>
          <p:cNvPr id="3" name="Content Placeholder 2"/>
          <p:cNvSpPr>
            <a:spLocks noGrp="1"/>
          </p:cNvSpPr>
          <p:nvPr>
            <p:ph idx="1"/>
          </p:nvPr>
        </p:nvSpPr>
        <p:spPr>
          <a:xfrm>
            <a:off x="379959" y="1959428"/>
            <a:ext cx="10318520" cy="4898572"/>
          </a:xfrm>
        </p:spPr>
        <p:txBody>
          <a:bodyPr>
            <a:normAutofit/>
          </a:bodyPr>
          <a:lstStyle/>
          <a:p>
            <a:r>
              <a:rPr lang="en-GB" sz="2400" dirty="0">
                <a:latin typeface="Comic Sans MS" panose="030F0902030302020204" pitchFamily="66" charset="0"/>
              </a:rPr>
              <a:t>History and Geography focus</a:t>
            </a:r>
          </a:p>
          <a:p>
            <a:pPr lvl="0"/>
            <a:r>
              <a:rPr lang="en-GB" sz="2400" dirty="0">
                <a:latin typeface="Comic Sans MS" panose="030F0902030302020204" pitchFamily="66" charset="0"/>
              </a:rPr>
              <a:t>A visit from a ‘real’ Roman Centurion for the day, involving role play in a lifelike Roman camp. Participation in traditional Roman games and handling of real Roman historical artefacts; marching and forming a ‘Testudo’ with shields </a:t>
            </a:r>
          </a:p>
          <a:p>
            <a:pPr lvl="0"/>
            <a:r>
              <a:rPr lang="en-GB" sz="2400" dirty="0">
                <a:latin typeface="Comic Sans MS" panose="030F0902030302020204" pitchFamily="66" charset="0"/>
              </a:rPr>
              <a:t>Making and eating a traditional Celtic vegetable stew </a:t>
            </a:r>
          </a:p>
          <a:p>
            <a:pPr lvl="0"/>
            <a:r>
              <a:rPr lang="en-GB" sz="2400" dirty="0">
                <a:latin typeface="Comic Sans MS" panose="030F0902030302020204" pitchFamily="66" charset="0"/>
              </a:rPr>
              <a:t>Lead the Harvest Service at school!</a:t>
            </a:r>
          </a:p>
          <a:p>
            <a:pPr lvl="0"/>
            <a:r>
              <a:rPr lang="en-GB" sz="2400" dirty="0">
                <a:latin typeface="Comic Sans MS" panose="030F0902030302020204" pitchFamily="66" charset="0"/>
              </a:rPr>
              <a:t>Visit from the ‘Foodbank Champion’ from Tesco in </a:t>
            </a:r>
            <a:r>
              <a:rPr lang="en-GB" sz="2400" dirty="0" err="1">
                <a:latin typeface="Comic Sans MS" panose="030F0902030302020204" pitchFamily="66" charset="0"/>
              </a:rPr>
              <a:t>Knowle</a:t>
            </a:r>
            <a:r>
              <a:rPr lang="en-GB" sz="2400" dirty="0">
                <a:latin typeface="Comic Sans MS" panose="030F0902030302020204" pitchFamily="66" charset="0"/>
              </a:rPr>
              <a:t> </a:t>
            </a:r>
          </a:p>
          <a:p>
            <a:pPr lvl="0"/>
            <a:r>
              <a:rPr lang="en-GB" sz="2400" dirty="0">
                <a:latin typeface="Comic Sans MS" panose="030F0902030302020204" pitchFamily="66" charset="0"/>
              </a:rPr>
              <a:t>Collect contributions to be delivered to the Foodbank through KPC</a:t>
            </a:r>
          </a:p>
          <a:p>
            <a:pPr lvl="0"/>
            <a:r>
              <a:rPr lang="en-GB" sz="2400" dirty="0">
                <a:latin typeface="Comic Sans MS" panose="030F0902030302020204" pitchFamily="66" charset="0"/>
              </a:rPr>
              <a:t>Visit </a:t>
            </a:r>
            <a:r>
              <a:rPr lang="en-GB" sz="2400" dirty="0" err="1">
                <a:latin typeface="Comic Sans MS" panose="030F0902030302020204" pitchFamily="66" charset="0"/>
              </a:rPr>
              <a:t>Sparkhill</a:t>
            </a:r>
            <a:r>
              <a:rPr lang="en-GB" sz="2400" dirty="0">
                <a:latin typeface="Comic Sans MS" panose="030F0902030302020204" pitchFamily="66" charset="0"/>
              </a:rPr>
              <a:t> Foodbank </a:t>
            </a:r>
          </a:p>
          <a:p>
            <a:endParaRPr lang="en-GB" sz="2400" dirty="0">
              <a:latin typeface="Comic Sans MS" panose="030F0902030302020204" pitchFamily="66" charset="0"/>
            </a:endParaRPr>
          </a:p>
          <a:p>
            <a:endParaRPr lang="en-GB" sz="2400" dirty="0"/>
          </a:p>
        </p:txBody>
      </p:sp>
      <p:pic>
        <p:nvPicPr>
          <p:cNvPr id="4" name="Picture 2" descr="Knowle C of E Primary Academy - Home">
            <a:extLst>
              <a:ext uri="{FF2B5EF4-FFF2-40B4-BE49-F238E27FC236}">
                <a16:creationId xmlns:a16="http://schemas.microsoft.com/office/drawing/2014/main" id="{D9DA820D-3DCF-EF40-9722-0D8CC8AE4F5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92236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756D7F-3267-6447-A7B4-0B67EE21A3F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1F5FAE8-4192-6D40-B659-28631A000034}"/>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C5995E00-46EB-2946-8D6E-E67E9DFA407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4522" y="-231334"/>
            <a:ext cx="5631495" cy="4206240"/>
          </a:xfrm>
          <a:prstGeom prst="rect">
            <a:avLst/>
          </a:prstGeom>
        </p:spPr>
      </p:pic>
      <p:pic>
        <p:nvPicPr>
          <p:cNvPr id="5" name="Picture 4">
            <a:extLst>
              <a:ext uri="{FF2B5EF4-FFF2-40B4-BE49-F238E27FC236}">
                <a16:creationId xmlns:a16="http://schemas.microsoft.com/office/drawing/2014/main" id="{C26AC05A-508A-1F47-A508-0309921FF0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46767" y="-110736"/>
            <a:ext cx="7043152" cy="5260626"/>
          </a:xfrm>
          <a:prstGeom prst="rect">
            <a:avLst/>
          </a:prstGeom>
        </p:spPr>
      </p:pic>
      <p:pic>
        <p:nvPicPr>
          <p:cNvPr id="6" name="Picture 5">
            <a:extLst>
              <a:ext uri="{FF2B5EF4-FFF2-40B4-BE49-F238E27FC236}">
                <a16:creationId xmlns:a16="http://schemas.microsoft.com/office/drawing/2014/main" id="{23EE0428-A494-9A4E-9D60-993396718C9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418755"/>
            <a:ext cx="5319825" cy="3973449"/>
          </a:xfrm>
          <a:prstGeom prst="rect">
            <a:avLst/>
          </a:prstGeom>
        </p:spPr>
      </p:pic>
      <p:pic>
        <p:nvPicPr>
          <p:cNvPr id="8" name="Picture 7">
            <a:extLst>
              <a:ext uri="{FF2B5EF4-FFF2-40B4-BE49-F238E27FC236}">
                <a16:creationId xmlns:a16="http://schemas.microsoft.com/office/drawing/2014/main" id="{0DB491D0-BBD0-9C4F-80F5-ED6CC5A8362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19825" y="3418755"/>
            <a:ext cx="6926064" cy="5173171"/>
          </a:xfrm>
          <a:prstGeom prst="rect">
            <a:avLst/>
          </a:prstGeom>
        </p:spPr>
      </p:pic>
      <p:pic>
        <p:nvPicPr>
          <p:cNvPr id="7" name="Picture 6">
            <a:extLst>
              <a:ext uri="{FF2B5EF4-FFF2-40B4-BE49-F238E27FC236}">
                <a16:creationId xmlns:a16="http://schemas.microsoft.com/office/drawing/2014/main" id="{C27866A4-E7E9-3148-B2C4-CA68BBF13DB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49944" y="2090436"/>
            <a:ext cx="2684470" cy="2005068"/>
          </a:xfrm>
          <a:prstGeom prst="rect">
            <a:avLst/>
          </a:prstGeom>
        </p:spPr>
      </p:pic>
    </p:spTree>
    <p:extLst>
      <p:ext uri="{BB962C8B-B14F-4D97-AF65-F5344CB8AC3E}">
        <p14:creationId xmlns:p14="http://schemas.microsoft.com/office/powerpoint/2010/main" val="8947107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0263" y="338767"/>
            <a:ext cx="9784080" cy="1508760"/>
          </a:xfrm>
        </p:spPr>
        <p:txBody>
          <a:bodyPr/>
          <a:lstStyle/>
          <a:p>
            <a:r>
              <a:rPr lang="en-GB" dirty="0">
                <a:solidFill>
                  <a:schemeClr val="bg1"/>
                </a:solidFill>
                <a:latin typeface="Comic Sans MS" panose="030F0902030302020204" pitchFamily="66" charset="0"/>
              </a:rPr>
              <a:t>SPRING TERM: CHOCOLATE</a:t>
            </a:r>
          </a:p>
        </p:txBody>
      </p:sp>
      <p:sp>
        <p:nvSpPr>
          <p:cNvPr id="3" name="Content Placeholder 2"/>
          <p:cNvSpPr>
            <a:spLocks noGrp="1"/>
          </p:cNvSpPr>
          <p:nvPr>
            <p:ph idx="1"/>
          </p:nvPr>
        </p:nvSpPr>
        <p:spPr>
          <a:xfrm>
            <a:off x="470263" y="2050868"/>
            <a:ext cx="9968096" cy="5042263"/>
          </a:xfrm>
        </p:spPr>
        <p:txBody>
          <a:bodyPr>
            <a:normAutofit/>
          </a:bodyPr>
          <a:lstStyle/>
          <a:p>
            <a:r>
              <a:rPr lang="en-GB" dirty="0">
                <a:latin typeface="Comic Sans MS" panose="030F0902030302020204" pitchFamily="66" charset="0"/>
              </a:rPr>
              <a:t>Study of George Cadbury and his philanthropy </a:t>
            </a:r>
          </a:p>
          <a:p>
            <a:r>
              <a:rPr lang="en-GB" dirty="0">
                <a:latin typeface="Comic Sans MS" panose="030F0902030302020204" pitchFamily="66" charset="0"/>
              </a:rPr>
              <a:t>Chocolate enterprise evening to raise money for </a:t>
            </a:r>
            <a:r>
              <a:rPr lang="en-GB" dirty="0" err="1">
                <a:latin typeface="Comic Sans MS" panose="030F0902030302020204" pitchFamily="66" charset="0"/>
              </a:rPr>
              <a:t>Sparkhill</a:t>
            </a:r>
            <a:r>
              <a:rPr lang="en-GB" dirty="0">
                <a:latin typeface="Comic Sans MS" panose="030F0902030302020204" pitchFamily="66" charset="0"/>
              </a:rPr>
              <a:t> Foodbank; create own chocolate bars, adverts and presentations</a:t>
            </a:r>
          </a:p>
          <a:p>
            <a:pPr lvl="0"/>
            <a:r>
              <a:rPr lang="en-GB" dirty="0">
                <a:latin typeface="Comic Sans MS" panose="030F0902030302020204" pitchFamily="66" charset="0"/>
              </a:rPr>
              <a:t>Every pupil receives a ‘Golden Ticket’ in the post during the Christmas holiday inviting them to a chocolate tasting on the first day back (invited to dress up as a Charlie and the Chocolate Factory character) </a:t>
            </a:r>
          </a:p>
          <a:p>
            <a:pPr lvl="0"/>
            <a:r>
              <a:rPr lang="en-GB" dirty="0">
                <a:latin typeface="Comic Sans MS" panose="030F0902030302020204" pitchFamily="66" charset="0"/>
              </a:rPr>
              <a:t>A local History visit to </a:t>
            </a:r>
            <a:r>
              <a:rPr lang="en-GB" dirty="0" err="1">
                <a:latin typeface="Comic Sans MS" panose="030F0902030302020204" pitchFamily="66" charset="0"/>
              </a:rPr>
              <a:t>Bournville</a:t>
            </a:r>
            <a:r>
              <a:rPr lang="en-GB" dirty="0">
                <a:latin typeface="Comic Sans MS" panose="030F0902030302020204" pitchFamily="66" charset="0"/>
              </a:rPr>
              <a:t> – the ‘Cadbury’ model village. A focus on the study of George Cadbury and his philanthropy, and his Quaker faith.</a:t>
            </a:r>
          </a:p>
          <a:p>
            <a:pPr lvl="0"/>
            <a:r>
              <a:rPr lang="en-GB" dirty="0">
                <a:latin typeface="Comic Sans MS" panose="030F0902030302020204" pitchFamily="66" charset="0"/>
              </a:rPr>
              <a:t>Continue liaison with </a:t>
            </a:r>
            <a:r>
              <a:rPr lang="en-GB" dirty="0" err="1">
                <a:latin typeface="Comic Sans MS" panose="030F0902030302020204" pitchFamily="66" charset="0"/>
              </a:rPr>
              <a:t>Sparkhill</a:t>
            </a:r>
            <a:r>
              <a:rPr lang="en-GB" dirty="0">
                <a:latin typeface="Comic Sans MS" panose="030F0902030302020204" pitchFamily="66" charset="0"/>
              </a:rPr>
              <a:t> Foodbank</a:t>
            </a:r>
          </a:p>
          <a:p>
            <a:pPr lvl="0"/>
            <a:r>
              <a:rPr lang="en-GB" dirty="0">
                <a:latin typeface="Comic Sans MS" panose="030F0902030302020204" pitchFamily="66" charset="0"/>
              </a:rPr>
              <a:t>Children create Easter Posters to be displayed in Knowle branch of Tesco</a:t>
            </a:r>
          </a:p>
          <a:p>
            <a:endParaRPr lang="en-GB" dirty="0"/>
          </a:p>
        </p:txBody>
      </p:sp>
      <p:pic>
        <p:nvPicPr>
          <p:cNvPr id="4" name="Picture 2" descr="Knowle C of E Primary Academy - Home">
            <a:extLst>
              <a:ext uri="{FF2B5EF4-FFF2-40B4-BE49-F238E27FC236}">
                <a16:creationId xmlns:a16="http://schemas.microsoft.com/office/drawing/2014/main" id="{B96C2BA5-BBD5-B94A-958C-C229A88638C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4990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D3858-51B2-2840-97BF-060CC47F204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16DC4FA-42DA-1741-B0B4-BFADEDC77694}"/>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7E456EDB-9E6E-D34F-81EA-B16FAE37AB8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5805" y="-37469"/>
            <a:ext cx="3224412" cy="2408357"/>
          </a:xfrm>
          <a:prstGeom prst="rect">
            <a:avLst/>
          </a:prstGeom>
        </p:spPr>
      </p:pic>
      <p:pic>
        <p:nvPicPr>
          <p:cNvPr id="5" name="Picture 4">
            <a:extLst>
              <a:ext uri="{FF2B5EF4-FFF2-40B4-BE49-F238E27FC236}">
                <a16:creationId xmlns:a16="http://schemas.microsoft.com/office/drawing/2014/main" id="{416534AD-E655-FD4D-ABCA-E78AD3F4234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1702" y="-262196"/>
            <a:ext cx="3082697" cy="4110263"/>
          </a:xfrm>
          <a:prstGeom prst="rect">
            <a:avLst/>
          </a:prstGeom>
        </p:spPr>
      </p:pic>
      <p:pic>
        <p:nvPicPr>
          <p:cNvPr id="6" name="Picture 5">
            <a:extLst>
              <a:ext uri="{FF2B5EF4-FFF2-40B4-BE49-F238E27FC236}">
                <a16:creationId xmlns:a16="http://schemas.microsoft.com/office/drawing/2014/main" id="{45106C65-3A63-BD42-B411-9316DB6BEF2F}"/>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5650" r="29349"/>
          <a:stretch/>
        </p:blipFill>
        <p:spPr>
          <a:xfrm rot="5400000">
            <a:off x="8958731" y="-427929"/>
            <a:ext cx="2353800" cy="3209658"/>
          </a:xfrm>
          <a:prstGeom prst="rect">
            <a:avLst/>
          </a:prstGeom>
        </p:spPr>
      </p:pic>
      <p:pic>
        <p:nvPicPr>
          <p:cNvPr id="7" name="Picture 6">
            <a:extLst>
              <a:ext uri="{FF2B5EF4-FFF2-40B4-BE49-F238E27FC236}">
                <a16:creationId xmlns:a16="http://schemas.microsoft.com/office/drawing/2014/main" id="{3BF0CD22-97E9-484C-88FA-CDA98B1CCE4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142034" y="5113106"/>
            <a:ext cx="3209658" cy="2407243"/>
          </a:xfrm>
          <a:prstGeom prst="rect">
            <a:avLst/>
          </a:prstGeom>
        </p:spPr>
      </p:pic>
      <p:pic>
        <p:nvPicPr>
          <p:cNvPr id="8" name="Picture 7">
            <a:extLst>
              <a:ext uri="{FF2B5EF4-FFF2-40B4-BE49-F238E27FC236}">
                <a16:creationId xmlns:a16="http://schemas.microsoft.com/office/drawing/2014/main" id="{0FDF4BCC-8A3E-BE43-8966-CE73D0B046D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30802" y="5014117"/>
            <a:ext cx="3209658" cy="2407244"/>
          </a:xfrm>
          <a:prstGeom prst="rect">
            <a:avLst/>
          </a:prstGeom>
        </p:spPr>
      </p:pic>
      <p:pic>
        <p:nvPicPr>
          <p:cNvPr id="9" name="Picture 8">
            <a:extLst>
              <a:ext uri="{FF2B5EF4-FFF2-40B4-BE49-F238E27FC236}">
                <a16:creationId xmlns:a16="http://schemas.microsoft.com/office/drawing/2014/main" id="{E719CB29-35AF-5945-A958-D880C8DF619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746035" y="3848067"/>
            <a:ext cx="2576570" cy="3449623"/>
          </a:xfrm>
          <a:prstGeom prst="rect">
            <a:avLst/>
          </a:prstGeom>
        </p:spPr>
      </p:pic>
      <p:pic>
        <p:nvPicPr>
          <p:cNvPr id="10" name="Content Placeholder 3">
            <a:extLst>
              <a:ext uri="{FF2B5EF4-FFF2-40B4-BE49-F238E27FC236}">
                <a16:creationId xmlns:a16="http://schemas.microsoft.com/office/drawing/2014/main" id="{FF1E969E-D056-3E4A-892B-23D12EA44F7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530802" y="2537819"/>
            <a:ext cx="3209658" cy="2206608"/>
          </a:xfrm>
          <a:prstGeom prst="rect">
            <a:avLst/>
          </a:prstGeom>
        </p:spPr>
      </p:pic>
      <p:pic>
        <p:nvPicPr>
          <p:cNvPr id="11" name="Picture 10">
            <a:extLst>
              <a:ext uri="{FF2B5EF4-FFF2-40B4-BE49-F238E27FC236}">
                <a16:creationId xmlns:a16="http://schemas.microsoft.com/office/drawing/2014/main" id="{360A515F-BDAC-AE49-AC31-9D2285370C9F}"/>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42035" y="2537819"/>
            <a:ext cx="3224412" cy="2408357"/>
          </a:xfrm>
          <a:prstGeom prst="rect">
            <a:avLst/>
          </a:prstGeom>
        </p:spPr>
      </p:pic>
    </p:spTree>
    <p:extLst>
      <p:ext uri="{BB962C8B-B14F-4D97-AF65-F5344CB8AC3E}">
        <p14:creationId xmlns:p14="http://schemas.microsoft.com/office/powerpoint/2010/main" val="35071731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latin typeface="Comic Sans MS" panose="030F0902030302020204" pitchFamily="66" charset="0"/>
              </a:rPr>
              <a:t>SUMMER term: Innovation</a:t>
            </a:r>
          </a:p>
        </p:txBody>
      </p:sp>
      <p:sp>
        <p:nvSpPr>
          <p:cNvPr id="3" name="Content Placeholder 2"/>
          <p:cNvSpPr>
            <a:spLocks noGrp="1"/>
          </p:cNvSpPr>
          <p:nvPr>
            <p:ph idx="1"/>
          </p:nvPr>
        </p:nvSpPr>
        <p:spPr>
          <a:xfrm>
            <a:off x="536713" y="2024743"/>
            <a:ext cx="9784080" cy="4206240"/>
          </a:xfrm>
        </p:spPr>
        <p:txBody>
          <a:bodyPr>
            <a:normAutofit/>
          </a:bodyPr>
          <a:lstStyle/>
          <a:p>
            <a:r>
              <a:rPr lang="en-GB" sz="2400" dirty="0">
                <a:latin typeface="Comic Sans MS" panose="030F0902030302020204" pitchFamily="66" charset="0"/>
              </a:rPr>
              <a:t>Innovation – inventions and futuristic technology, </a:t>
            </a:r>
            <a:r>
              <a:rPr lang="en-GB" sz="2400" dirty="0" err="1">
                <a:latin typeface="Comic Sans MS" panose="030F0902030302020204" pitchFamily="66" charset="0"/>
              </a:rPr>
              <a:t>MakeyMakey</a:t>
            </a:r>
            <a:r>
              <a:rPr lang="en-GB" sz="2400" dirty="0">
                <a:latin typeface="Comic Sans MS" panose="030F0902030302020204" pitchFamily="66" charset="0"/>
              </a:rPr>
              <a:t> projects </a:t>
            </a:r>
          </a:p>
          <a:p>
            <a:r>
              <a:rPr lang="en-GB" sz="2400" dirty="0" err="1">
                <a:latin typeface="Comic Sans MS" panose="030F0902030302020204" pitchFamily="66" charset="0"/>
              </a:rPr>
              <a:t>Robo</a:t>
            </a:r>
            <a:r>
              <a:rPr lang="en-GB" sz="2400" dirty="0">
                <a:latin typeface="Comic Sans MS" panose="030F0902030302020204" pitchFamily="66" charset="0"/>
              </a:rPr>
              <a:t> workshop where children build electronic robots from Lego and use a coding system to control them.</a:t>
            </a:r>
          </a:p>
          <a:p>
            <a:pPr lvl="0"/>
            <a:r>
              <a:rPr lang="en-GB" sz="2400" dirty="0">
                <a:latin typeface="Comic Sans MS" panose="030F0902030302020204" pitchFamily="66" charset="0"/>
              </a:rPr>
              <a:t>Showcase event demonstrating our working ‘</a:t>
            </a:r>
            <a:r>
              <a:rPr lang="en-GB" sz="2400" dirty="0" err="1">
                <a:latin typeface="Comic Sans MS" panose="030F0902030302020204" pitchFamily="66" charset="0"/>
              </a:rPr>
              <a:t>MakeyMakeys</a:t>
            </a:r>
            <a:r>
              <a:rPr lang="en-GB" sz="2400" dirty="0">
                <a:latin typeface="Comic Sans MS" panose="030F0902030302020204" pitchFamily="66" charset="0"/>
              </a:rPr>
              <a:t>’ during Open Evening</a:t>
            </a:r>
          </a:p>
          <a:p>
            <a:pPr marL="0" indent="0">
              <a:buNone/>
            </a:pPr>
            <a:endParaRPr lang="en-GB" sz="2000" dirty="0">
              <a:latin typeface="Comic Sans MS" panose="030F0902030302020204" pitchFamily="66" charset="0"/>
            </a:endParaRPr>
          </a:p>
          <a:p>
            <a:pPr marL="0" indent="0">
              <a:buNone/>
            </a:pPr>
            <a:r>
              <a:rPr lang="en-GB" sz="2000" dirty="0">
                <a:latin typeface="Comic Sans MS" panose="030F0902030302020204" pitchFamily="66" charset="0"/>
              </a:rPr>
              <a:t>RE - Sikhism</a:t>
            </a:r>
          </a:p>
          <a:p>
            <a:r>
              <a:rPr lang="en-GB" sz="2000" dirty="0">
                <a:latin typeface="Comic Sans MS" panose="030F0902030302020204" pitchFamily="66" charset="0"/>
              </a:rPr>
              <a:t>Visit to the Sikh </a:t>
            </a:r>
            <a:r>
              <a:rPr lang="en-GB" sz="2000" dirty="0" err="1">
                <a:latin typeface="Comic Sans MS" panose="030F0902030302020204" pitchFamily="66" charset="0"/>
              </a:rPr>
              <a:t>Gurdwara</a:t>
            </a:r>
            <a:r>
              <a:rPr lang="en-GB" sz="2000" dirty="0">
                <a:latin typeface="Comic Sans MS" panose="030F0902030302020204" pitchFamily="66" charset="0"/>
              </a:rPr>
              <a:t> in Leamington and participation in ‘</a:t>
            </a:r>
            <a:r>
              <a:rPr lang="en-GB" sz="2000" dirty="0" err="1">
                <a:latin typeface="Comic Sans MS" panose="030F0902030302020204" pitchFamily="66" charset="0"/>
              </a:rPr>
              <a:t>Langar</a:t>
            </a:r>
            <a:r>
              <a:rPr lang="en-GB" sz="2000" dirty="0">
                <a:latin typeface="Comic Sans MS" panose="030F0902030302020204" pitchFamily="66" charset="0"/>
              </a:rPr>
              <a:t>’ (free kitchen for the community)</a:t>
            </a:r>
          </a:p>
          <a:p>
            <a:endParaRPr lang="en-GB" dirty="0"/>
          </a:p>
        </p:txBody>
      </p:sp>
      <p:pic>
        <p:nvPicPr>
          <p:cNvPr id="4" name="Picture 2" descr="Knowle C of E Primary Academy - Home">
            <a:extLst>
              <a:ext uri="{FF2B5EF4-FFF2-40B4-BE49-F238E27FC236}">
                <a16:creationId xmlns:a16="http://schemas.microsoft.com/office/drawing/2014/main" id="{5889C4C5-71E5-B844-85B2-3A7FA258F8DD}"/>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17506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987D4-BDAD-9643-95A4-C962D856412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6FFA355-CCF2-D443-A750-15E0B7F1A2B3}"/>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6037EE6C-018B-FF4D-BFAD-E47CEE1C3BE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7483137" y="854489"/>
            <a:ext cx="6768590" cy="5055551"/>
          </a:xfrm>
          <a:prstGeom prst="rect">
            <a:avLst/>
          </a:prstGeom>
        </p:spPr>
      </p:pic>
      <p:pic>
        <p:nvPicPr>
          <p:cNvPr id="5" name="Picture 4">
            <a:extLst>
              <a:ext uri="{FF2B5EF4-FFF2-40B4-BE49-F238E27FC236}">
                <a16:creationId xmlns:a16="http://schemas.microsoft.com/office/drawing/2014/main" id="{41670444-E0EA-8C4D-9C90-BB16CA1B47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2555" y="-2029"/>
            <a:ext cx="5642018" cy="4214100"/>
          </a:xfrm>
          <a:prstGeom prst="rect">
            <a:avLst/>
          </a:prstGeom>
        </p:spPr>
      </p:pic>
      <p:pic>
        <p:nvPicPr>
          <p:cNvPr id="8" name="Picture 7">
            <a:extLst>
              <a:ext uri="{FF2B5EF4-FFF2-40B4-BE49-F238E27FC236}">
                <a16:creationId xmlns:a16="http://schemas.microsoft.com/office/drawing/2014/main" id="{617D8EB4-EC37-B94B-BBE7-757687F781E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820493" y="537941"/>
            <a:ext cx="5182998" cy="3871251"/>
          </a:xfrm>
          <a:prstGeom prst="rect">
            <a:avLst/>
          </a:prstGeom>
        </p:spPr>
      </p:pic>
      <p:pic>
        <p:nvPicPr>
          <p:cNvPr id="6" name="Picture 5">
            <a:extLst>
              <a:ext uri="{FF2B5EF4-FFF2-40B4-BE49-F238E27FC236}">
                <a16:creationId xmlns:a16="http://schemas.microsoft.com/office/drawing/2014/main" id="{6EB0DCC2-B7D2-0449-A318-59B56599A87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274" y="3429000"/>
            <a:ext cx="5531737" cy="4131729"/>
          </a:xfrm>
          <a:prstGeom prst="rect">
            <a:avLst/>
          </a:prstGeom>
        </p:spPr>
      </p:pic>
      <p:pic>
        <p:nvPicPr>
          <p:cNvPr id="7" name="Picture 6">
            <a:extLst>
              <a:ext uri="{FF2B5EF4-FFF2-40B4-BE49-F238E27FC236}">
                <a16:creationId xmlns:a16="http://schemas.microsoft.com/office/drawing/2014/main" id="{F88A08F4-351D-F140-A762-BED61D9232C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69050" y="3429000"/>
            <a:ext cx="4649334" cy="3472651"/>
          </a:xfrm>
          <a:prstGeom prst="rect">
            <a:avLst/>
          </a:prstGeom>
        </p:spPr>
      </p:pic>
    </p:spTree>
    <p:extLst>
      <p:ext uri="{BB962C8B-B14F-4D97-AF65-F5344CB8AC3E}">
        <p14:creationId xmlns:p14="http://schemas.microsoft.com/office/powerpoint/2010/main" val="11684555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145040"/>
            <a:ext cx="10515600" cy="1325563"/>
          </a:xfrm>
        </p:spPr>
        <p:txBody>
          <a:bodyPr>
            <a:normAutofit/>
          </a:bodyPr>
          <a:lstStyle/>
          <a:p>
            <a:br>
              <a:rPr lang="en-GB" dirty="0"/>
            </a:br>
            <a:endParaRPr lang="en-GB" dirty="0"/>
          </a:p>
        </p:txBody>
      </p:sp>
      <p:sp>
        <p:nvSpPr>
          <p:cNvPr id="3" name="TextBox 2">
            <a:extLst>
              <a:ext uri="{FF2B5EF4-FFF2-40B4-BE49-F238E27FC236}">
                <a16:creationId xmlns:a16="http://schemas.microsoft.com/office/drawing/2014/main" id="{2D5183E8-9120-AE4E-80C5-24797D97DA35}"/>
              </a:ext>
            </a:extLst>
          </p:cNvPr>
          <p:cNvSpPr txBox="1"/>
          <p:nvPr/>
        </p:nvSpPr>
        <p:spPr>
          <a:xfrm>
            <a:off x="548639" y="612844"/>
            <a:ext cx="10515599" cy="5632311"/>
          </a:xfrm>
          <a:prstGeom prst="rect">
            <a:avLst/>
          </a:prstGeom>
          <a:noFill/>
        </p:spPr>
        <p:txBody>
          <a:bodyPr wrap="square" rtlCol="0">
            <a:spAutoFit/>
          </a:bodyPr>
          <a:lstStyle/>
          <a:p>
            <a:r>
              <a:rPr lang="en-GB" sz="4000" dirty="0">
                <a:solidFill>
                  <a:schemeClr val="bg1"/>
                </a:solidFill>
                <a:latin typeface="Comic Sans MS" panose="030F0902030302020204" pitchFamily="66" charset="0"/>
              </a:rPr>
              <a:t>Organisation of teaching</a:t>
            </a:r>
            <a:br>
              <a:rPr lang="en-GB" sz="4000" dirty="0">
                <a:solidFill>
                  <a:schemeClr val="tx1"/>
                </a:solidFill>
                <a:latin typeface="Comic Sans MS" panose="030F0902030302020204" pitchFamily="66" charset="0"/>
              </a:rPr>
            </a:br>
            <a:br>
              <a:rPr lang="en-GB" sz="4000" dirty="0">
                <a:solidFill>
                  <a:schemeClr val="tx1"/>
                </a:solidFill>
                <a:latin typeface="Comic Sans MS" panose="030F0902030302020204" pitchFamily="66" charset="0"/>
              </a:rPr>
            </a:br>
            <a:br>
              <a:rPr lang="en-GB" sz="4000" dirty="0">
                <a:solidFill>
                  <a:schemeClr val="tx1"/>
                </a:solidFill>
                <a:latin typeface="Comic Sans MS" panose="030F0902030302020204" pitchFamily="66" charset="0"/>
              </a:rPr>
            </a:br>
            <a:r>
              <a:rPr lang="en-GB" sz="4000" dirty="0">
                <a:solidFill>
                  <a:schemeClr val="tx1"/>
                </a:solidFill>
                <a:latin typeface="Comic Sans MS" panose="030F0902030302020204" pitchFamily="66" charset="0"/>
              </a:rPr>
              <a:t>Mrs Shaw, Mrs Parker - class teachers</a:t>
            </a:r>
            <a:br>
              <a:rPr lang="en-GB" sz="4000" dirty="0">
                <a:solidFill>
                  <a:schemeClr val="tx1"/>
                </a:solidFill>
                <a:latin typeface="Comic Sans MS" panose="030F0902030302020204" pitchFamily="66" charset="0"/>
              </a:rPr>
            </a:br>
            <a:br>
              <a:rPr lang="en-GB" sz="4000" dirty="0">
                <a:solidFill>
                  <a:schemeClr val="tx1"/>
                </a:solidFill>
                <a:latin typeface="Comic Sans MS" panose="030F0902030302020204" pitchFamily="66" charset="0"/>
              </a:rPr>
            </a:br>
            <a:r>
              <a:rPr lang="en-GB" sz="4000" dirty="0">
                <a:solidFill>
                  <a:schemeClr val="tx1"/>
                </a:solidFill>
                <a:latin typeface="Comic Sans MS" panose="030F0902030302020204" pitchFamily="66" charset="0"/>
              </a:rPr>
              <a:t>Support from Mrs </a:t>
            </a:r>
            <a:r>
              <a:rPr lang="en-GB" sz="4000" dirty="0" err="1">
                <a:solidFill>
                  <a:schemeClr val="tx1"/>
                </a:solidFill>
                <a:latin typeface="Comic Sans MS" panose="030F0902030302020204" pitchFamily="66" charset="0"/>
              </a:rPr>
              <a:t>Eades</a:t>
            </a:r>
            <a:r>
              <a:rPr lang="en-GB" sz="4000" dirty="0">
                <a:latin typeface="Comic Sans MS" panose="030F0902030302020204" pitchFamily="66" charset="0"/>
              </a:rPr>
              <a:t>, Mrs Hart, Mrs Qureshi and Miss Stubbs.</a:t>
            </a:r>
            <a:br>
              <a:rPr lang="en-GB" sz="4000" dirty="0">
                <a:solidFill>
                  <a:schemeClr val="tx1"/>
                </a:solidFill>
                <a:latin typeface="Comic Sans MS" panose="030F0902030302020204" pitchFamily="66" charset="0"/>
              </a:rPr>
            </a:br>
            <a:br>
              <a:rPr lang="en-GB" sz="4000" dirty="0">
                <a:solidFill>
                  <a:schemeClr val="tx1"/>
                </a:solidFill>
                <a:latin typeface="Comic Sans MS" panose="030F0902030302020204" pitchFamily="66" charset="0"/>
              </a:rPr>
            </a:br>
            <a:endParaRPr lang="en-GB" sz="4000" dirty="0"/>
          </a:p>
        </p:txBody>
      </p:sp>
      <p:pic>
        <p:nvPicPr>
          <p:cNvPr id="4" name="Picture 2" descr="Knowle C of E Primary Academy - Home">
            <a:extLst>
              <a:ext uri="{FF2B5EF4-FFF2-40B4-BE49-F238E27FC236}">
                <a16:creationId xmlns:a16="http://schemas.microsoft.com/office/drawing/2014/main" id="{2B466058-157B-7F4C-9209-57F7F92F677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99084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B2084EC-31C9-9D48-BB18-F485730F77B3}"/>
              </a:ext>
            </a:extLst>
          </p:cNvPr>
          <p:cNvSpPr txBox="1"/>
          <p:nvPr/>
        </p:nvSpPr>
        <p:spPr>
          <a:xfrm>
            <a:off x="494211" y="749193"/>
            <a:ext cx="9879874" cy="5632311"/>
          </a:xfrm>
          <a:prstGeom prst="rect">
            <a:avLst/>
          </a:prstGeom>
          <a:noFill/>
        </p:spPr>
        <p:txBody>
          <a:bodyPr wrap="square" rtlCol="0">
            <a:spAutoFit/>
          </a:bodyPr>
          <a:lstStyle/>
          <a:p>
            <a:r>
              <a:rPr lang="en-GB" sz="4000" dirty="0">
                <a:solidFill>
                  <a:schemeClr val="bg1"/>
                </a:solidFill>
                <a:latin typeface="Comic Sans MS" panose="030F0902030302020204" pitchFamily="66" charset="0"/>
              </a:rPr>
              <a:t>Homework, including reading</a:t>
            </a:r>
          </a:p>
          <a:p>
            <a:br>
              <a:rPr lang="en-GB" sz="4000" dirty="0">
                <a:latin typeface="Comic Sans MS" panose="030F0902030302020204" pitchFamily="66" charset="0"/>
              </a:rPr>
            </a:br>
            <a:r>
              <a:rPr lang="en-GB" sz="4000" dirty="0">
                <a:latin typeface="Comic Sans MS" panose="030F0902030302020204" pitchFamily="66" charset="0"/>
              </a:rPr>
              <a:t>Set and checked on Friday</a:t>
            </a:r>
          </a:p>
          <a:p>
            <a:r>
              <a:rPr lang="en-GB" sz="4000" dirty="0">
                <a:latin typeface="Comic Sans MS" panose="030F0902030302020204" pitchFamily="66" charset="0"/>
              </a:rPr>
              <a:t>* Maths</a:t>
            </a:r>
          </a:p>
          <a:p>
            <a:r>
              <a:rPr lang="en-GB" sz="4000" dirty="0">
                <a:latin typeface="Comic Sans MS" panose="030F0902030302020204" pitchFamily="66" charset="0"/>
              </a:rPr>
              <a:t>* Reading</a:t>
            </a:r>
          </a:p>
          <a:p>
            <a:r>
              <a:rPr lang="en-GB" sz="4000" dirty="0">
                <a:latin typeface="Comic Sans MS" panose="030F0902030302020204" pitchFamily="66" charset="0"/>
              </a:rPr>
              <a:t>* TT Rockstars</a:t>
            </a:r>
          </a:p>
          <a:p>
            <a:r>
              <a:rPr lang="en-GB" sz="4000" dirty="0">
                <a:latin typeface="Comic Sans MS" panose="030F0902030302020204" pitchFamily="66" charset="0"/>
              </a:rPr>
              <a:t>* Spellings</a:t>
            </a:r>
          </a:p>
          <a:p>
            <a:endParaRPr lang="en-GB" sz="4000" dirty="0">
              <a:latin typeface="Comic Sans MS" panose="030F0902030302020204" pitchFamily="66" charset="0"/>
            </a:endParaRPr>
          </a:p>
          <a:p>
            <a:r>
              <a:rPr lang="en-GB" sz="4000" dirty="0">
                <a:latin typeface="Comic Sans MS" panose="030F0902030302020204" pitchFamily="66" charset="0"/>
              </a:rPr>
              <a:t>Usually self-marked</a:t>
            </a:r>
          </a:p>
        </p:txBody>
      </p:sp>
      <p:pic>
        <p:nvPicPr>
          <p:cNvPr id="4" name="Picture 2" descr="Knowle C of E Primary Academy - Home">
            <a:extLst>
              <a:ext uri="{FF2B5EF4-FFF2-40B4-BE49-F238E27FC236}">
                <a16:creationId xmlns:a16="http://schemas.microsoft.com/office/drawing/2014/main" id="{C8A2FF06-9902-FC42-959B-38DE81AE119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45350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2733" y="1313392"/>
            <a:ext cx="10515600" cy="1325563"/>
          </a:xfrm>
        </p:spPr>
        <p:txBody>
          <a:bodyPr>
            <a:normAutofit/>
          </a:bodyPr>
          <a:lstStyle/>
          <a:p>
            <a:br>
              <a:rPr lang="en-GB" dirty="0"/>
            </a:br>
            <a:endParaRPr lang="en-GB" dirty="0"/>
          </a:p>
        </p:txBody>
      </p:sp>
      <p:sp>
        <p:nvSpPr>
          <p:cNvPr id="3" name="TextBox 2">
            <a:extLst>
              <a:ext uri="{FF2B5EF4-FFF2-40B4-BE49-F238E27FC236}">
                <a16:creationId xmlns:a16="http://schemas.microsoft.com/office/drawing/2014/main" id="{E822F535-24C0-C442-84FC-56C9CB16861E}"/>
              </a:ext>
            </a:extLst>
          </p:cNvPr>
          <p:cNvSpPr txBox="1"/>
          <p:nvPr/>
        </p:nvSpPr>
        <p:spPr>
          <a:xfrm>
            <a:off x="132811" y="911582"/>
            <a:ext cx="12059189" cy="4893647"/>
          </a:xfrm>
          <a:prstGeom prst="rect">
            <a:avLst/>
          </a:prstGeom>
          <a:noFill/>
        </p:spPr>
        <p:txBody>
          <a:bodyPr wrap="square" rtlCol="0">
            <a:spAutoFit/>
          </a:bodyPr>
          <a:lstStyle/>
          <a:p>
            <a:r>
              <a:rPr lang="en-GB" sz="3200" dirty="0">
                <a:solidFill>
                  <a:schemeClr val="bg1"/>
                </a:solidFill>
                <a:latin typeface="Comic Sans MS" panose="030F0902030302020204" pitchFamily="66" charset="0"/>
              </a:rPr>
              <a:t>Reading diaries</a:t>
            </a:r>
          </a:p>
          <a:p>
            <a:endParaRPr lang="en-GB" sz="2800" dirty="0">
              <a:solidFill>
                <a:schemeClr val="bg1"/>
              </a:solidFill>
              <a:latin typeface="Comic Sans MS" panose="030F0902030302020204" pitchFamily="66" charset="0"/>
            </a:endParaRPr>
          </a:p>
          <a:p>
            <a:r>
              <a:rPr lang="en-GB" sz="2800" dirty="0">
                <a:latin typeface="Comic Sans MS" panose="030F0902030302020204" pitchFamily="66" charset="0"/>
              </a:rPr>
              <a:t>Daily reading should be noted in diary and one weekly ‘Bingo’ task completed as part of homework. When sheet is complete, same tasks again based on more challenging books. </a:t>
            </a:r>
            <a:r>
              <a:rPr lang="en-GB" sz="2800" dirty="0">
                <a:latin typeface="Comic Sans MS" panose="030F0702030302020204" pitchFamily="66" charset="0"/>
              </a:rPr>
              <a:t>Please find attached strategies to support your child with reading development at home.</a:t>
            </a:r>
          </a:p>
          <a:p>
            <a:endParaRPr lang="en-GB" sz="2800" dirty="0">
              <a:latin typeface="Comic Sans MS" panose="030F0902030302020204" pitchFamily="66" charset="0"/>
            </a:endParaRPr>
          </a:p>
          <a:p>
            <a:r>
              <a:rPr lang="en-GB" sz="2800" dirty="0">
                <a:latin typeface="Comic Sans MS" panose="030F0902030302020204" pitchFamily="66" charset="0"/>
              </a:rPr>
              <a:t>Certificates are awarded every other week in Celebration Assembly.</a:t>
            </a:r>
          </a:p>
          <a:p>
            <a:endParaRPr lang="en-GB" sz="2800" dirty="0">
              <a:latin typeface="Comic Sans MS" panose="030F0902030302020204" pitchFamily="66" charset="0"/>
            </a:endParaRPr>
          </a:p>
          <a:p>
            <a:r>
              <a:rPr lang="en-GB" sz="2800" dirty="0">
                <a:latin typeface="Comic Sans MS" panose="030F0902030302020204" pitchFamily="66" charset="0"/>
              </a:rPr>
              <a:t>Also as part of homework, one reading comprehension is set based around First News children’s newspaper.</a:t>
            </a:r>
          </a:p>
        </p:txBody>
      </p:sp>
      <p:pic>
        <p:nvPicPr>
          <p:cNvPr id="4" name="Picture 2" descr="Knowle C of E Primary Academy - Home">
            <a:extLst>
              <a:ext uri="{FF2B5EF4-FFF2-40B4-BE49-F238E27FC236}">
                <a16:creationId xmlns:a16="http://schemas.microsoft.com/office/drawing/2014/main" id="{CFB73EBE-6CF2-384F-98A4-D505CFB4F62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58010" y="5805229"/>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76719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49E3C6D-9BB9-D140-A8ED-596CD74E056F}"/>
              </a:ext>
            </a:extLst>
          </p:cNvPr>
          <p:cNvSpPr txBox="1"/>
          <p:nvPr/>
        </p:nvSpPr>
        <p:spPr>
          <a:xfrm>
            <a:off x="666205" y="587829"/>
            <a:ext cx="10515599" cy="6001643"/>
          </a:xfrm>
          <a:prstGeom prst="rect">
            <a:avLst/>
          </a:prstGeom>
          <a:noFill/>
        </p:spPr>
        <p:txBody>
          <a:bodyPr wrap="square" rtlCol="0">
            <a:spAutoFit/>
          </a:bodyPr>
          <a:lstStyle/>
          <a:p>
            <a:r>
              <a:rPr lang="en-GB" sz="3200" dirty="0">
                <a:solidFill>
                  <a:schemeClr val="bg1"/>
                </a:solidFill>
                <a:latin typeface="Comic Sans MS" panose="030F0902030302020204" pitchFamily="66" charset="0"/>
              </a:rPr>
              <a:t>TT Rockstars</a:t>
            </a:r>
          </a:p>
          <a:p>
            <a:endParaRPr lang="en-GB" sz="3200" dirty="0">
              <a:latin typeface="Comic Sans MS" panose="030F0902030302020204" pitchFamily="66" charset="0"/>
            </a:endParaRPr>
          </a:p>
          <a:p>
            <a:endParaRPr lang="en-GB" sz="3200" dirty="0">
              <a:latin typeface="Comic Sans MS" panose="030F0902030302020204" pitchFamily="66" charset="0"/>
            </a:endParaRPr>
          </a:p>
          <a:p>
            <a:r>
              <a:rPr lang="en-GB" sz="2400" dirty="0">
                <a:latin typeface="Comic Sans MS" panose="030F0902030302020204" pitchFamily="66" charset="0"/>
              </a:rPr>
              <a:t>These are particularly important this year – Official Multiplication Tables Check in June. </a:t>
            </a:r>
          </a:p>
          <a:p>
            <a:endParaRPr lang="en-GB" sz="2400" dirty="0">
              <a:latin typeface="Comic Sans MS" panose="030F0902030302020204" pitchFamily="66" charset="0"/>
            </a:endParaRPr>
          </a:p>
          <a:p>
            <a:r>
              <a:rPr lang="en-GB" sz="2400" dirty="0">
                <a:latin typeface="Comic Sans MS" panose="030F0902030302020204" pitchFamily="66" charset="0"/>
              </a:rPr>
              <a:t>Children have 25 TT questions to answer. This will be in small groups taking place in the Media Suite (practice run first). </a:t>
            </a:r>
          </a:p>
          <a:p>
            <a:r>
              <a:rPr lang="en-GB" sz="2400" dirty="0">
                <a:latin typeface="Comic Sans MS" panose="030F0902030302020204" pitchFamily="66" charset="0"/>
              </a:rPr>
              <a:t>Further information closer to the time to follow. </a:t>
            </a:r>
          </a:p>
          <a:p>
            <a:r>
              <a:rPr lang="en-GB" sz="2400" dirty="0">
                <a:latin typeface="Comic Sans MS" panose="030F0902030302020204" pitchFamily="66" charset="0"/>
              </a:rPr>
              <a:t>The expectation is that all children know times tables up to 12x12 by end of year. </a:t>
            </a:r>
          </a:p>
          <a:p>
            <a:r>
              <a:rPr lang="en-GB" sz="2400" dirty="0">
                <a:latin typeface="Comic Sans MS" panose="030F0902030302020204" pitchFamily="66" charset="0"/>
              </a:rPr>
              <a:t>We include TT activities and support groups within school timetable. Along with the homework, a Maths activity is set based on the week’s learning. </a:t>
            </a:r>
            <a:br>
              <a:rPr lang="en-GB" sz="2400" dirty="0">
                <a:latin typeface="Comic Sans MS" panose="030F0902030302020204" pitchFamily="66" charset="0"/>
              </a:rPr>
            </a:br>
            <a:endParaRPr lang="en-GB" sz="2400" dirty="0">
              <a:latin typeface="Comic Sans MS" panose="030F0902030302020204" pitchFamily="66" charset="0"/>
            </a:endParaRPr>
          </a:p>
        </p:txBody>
      </p:sp>
      <p:pic>
        <p:nvPicPr>
          <p:cNvPr id="5" name="Picture 2" descr="Knowle C of E Primary Academy - Home">
            <a:extLst>
              <a:ext uri="{FF2B5EF4-FFF2-40B4-BE49-F238E27FC236}">
                <a16:creationId xmlns:a16="http://schemas.microsoft.com/office/drawing/2014/main" id="{5E755D92-6D06-9242-9454-1EB2EA471A8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010861" y="5564777"/>
            <a:ext cx="801180" cy="1012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02813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Questions?</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8528476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docProps/app.xml><?xml version="1.0" encoding="utf-8"?>
<Properties xmlns="http://schemas.openxmlformats.org/officeDocument/2006/extended-properties" xmlns:vt="http://schemas.openxmlformats.org/officeDocument/2006/docPropsVTypes">
  <Template>TM03090430[[fn=Banded]]</Template>
  <TotalTime>195</TotalTime>
  <Words>858</Words>
  <Application>Microsoft Office PowerPoint</Application>
  <PresentationFormat>Widescreen</PresentationFormat>
  <Paragraphs>70</Paragraphs>
  <Slides>19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Comic Sans MS</vt:lpstr>
      <vt:lpstr>Corbel</vt:lpstr>
      <vt:lpstr>Wingdings</vt:lpstr>
      <vt:lpstr>Banded</vt:lpstr>
      <vt:lpstr>Parent Curriculum Meeting</vt:lpstr>
      <vt:lpstr>Questions?</vt:lpstr>
      <vt:lpstr>SMILE Agenda</vt:lpstr>
      <vt:lpstr>PowerPoint Presentation</vt:lpstr>
      <vt:lpstr>SMILE Agenda</vt:lpstr>
      <vt:lpstr>SMILE Agenda</vt:lpstr>
      <vt:lpstr>SMILE Agenda</vt:lpstr>
      <vt:lpstr>Growing in God’s love; flourishing together.</vt:lpstr>
      <vt:lpstr>Autumn term: ROMANS</vt:lpstr>
      <vt:lpstr>PowerPoint Presentation</vt:lpstr>
      <vt:lpstr>SPRING TERM: CHOCOLATE</vt:lpstr>
      <vt:lpstr>PowerPoint Presentation</vt:lpstr>
      <vt:lpstr>SUMMER term: Innovation</vt:lpstr>
      <vt:lpstr>PowerPoint Presentation</vt:lpstr>
      <vt:lpstr> </vt:lpstr>
      <vt:lpstr>PowerPoint Presentation</vt:lpstr>
      <vt:lpstr> </vt:lpstr>
      <vt:lpstr>PowerPoint Presentation</vt:lpstr>
      <vt:lpstr>Questions?</vt:lpstr>
    </vt:vector>
  </TitlesOfParts>
  <Company>SMBC Education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Curriculum Meeting</dc:title>
  <dc:creator>Jessica Seabridge</dc:creator>
  <cp:lastModifiedBy>Helen Parker</cp:lastModifiedBy>
  <cp:revision>51</cp:revision>
  <dcterms:created xsi:type="dcterms:W3CDTF">2023-09-19T14:14:29Z</dcterms:created>
  <dcterms:modified xsi:type="dcterms:W3CDTF">2025-09-29T12:48:28Z</dcterms:modified>
</cp:coreProperties>
</file>