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76" r:id="rId1"/>
  </p:sldMasterIdLst>
  <p:handoutMasterIdLst>
    <p:handoutMasterId r:id="rId18"/>
  </p:handoutMasterIdLst>
  <p:sldIdLst>
    <p:sldId id="256" r:id="rId2"/>
    <p:sldId id="266" r:id="rId3"/>
    <p:sldId id="276" r:id="rId4"/>
    <p:sldId id="257" r:id="rId5"/>
    <p:sldId id="260" r:id="rId6"/>
    <p:sldId id="277" r:id="rId7"/>
    <p:sldId id="261" r:id="rId8"/>
    <p:sldId id="272" r:id="rId9"/>
    <p:sldId id="263" r:id="rId10"/>
    <p:sldId id="274" r:id="rId11"/>
    <p:sldId id="264" r:id="rId12"/>
    <p:sldId id="273" r:id="rId13"/>
    <p:sldId id="265" r:id="rId14"/>
    <p:sldId id="269" r:id="rId15"/>
    <p:sldId id="267" r:id="rId16"/>
    <p:sldId id="275" r:id="rId17"/>
  </p:sldIdLst>
  <p:sldSz cx="12192000" cy="6858000"/>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900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60" autoAdjust="0"/>
    <p:restoredTop sz="94660"/>
  </p:normalViewPr>
  <p:slideViewPr>
    <p:cSldViewPr snapToGrid="0">
      <p:cViewPr varScale="1">
        <p:scale>
          <a:sx n="76" d="100"/>
          <a:sy n="76" d="100"/>
        </p:scale>
        <p:origin x="132" y="79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196C2381-97F8-4891-9E42-142BD03D8275}" type="datetimeFigureOut">
              <a:rPr lang="en-GB" smtClean="0"/>
              <a:t>30/09/2024</a:t>
            </a:fld>
            <a:endParaRPr lang="en-GB"/>
          </a:p>
        </p:txBody>
      </p:sp>
      <p:sp>
        <p:nvSpPr>
          <p:cNvPr id="4" name="Footer Placeholder 3"/>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1012DCE8-EB16-4E04-8C4D-7CCF86EE466F}" type="slidenum">
              <a:rPr lang="en-GB" smtClean="0"/>
              <a:t>‹#›</a:t>
            </a:fld>
            <a:endParaRPr lang="en-GB"/>
          </a:p>
        </p:txBody>
      </p:sp>
    </p:spTree>
    <p:extLst>
      <p:ext uri="{BB962C8B-B14F-4D97-AF65-F5344CB8AC3E}">
        <p14:creationId xmlns:p14="http://schemas.microsoft.com/office/powerpoint/2010/main" val="2671444372"/>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6843" y="2059012"/>
            <a:ext cx="12195668" cy="18288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365759" y="2166364"/>
            <a:ext cx="11471565" cy="1739347"/>
          </a:xfrm>
        </p:spPr>
        <p:txBody>
          <a:bodyPr tIns="45720" bIns="45720" anchor="ctr">
            <a:normAutofit/>
          </a:bodyPr>
          <a:lstStyle>
            <a:lvl1pPr algn="ctr">
              <a:lnSpc>
                <a:spcPct val="80000"/>
              </a:lnSpc>
              <a:defRPr sz="6000" spc="150" baseline="0"/>
            </a:lvl1pPr>
          </a:lstStyle>
          <a:p>
            <a:r>
              <a:rPr lang="en-US"/>
              <a:t>Click to edit Master title style</a:t>
            </a:r>
            <a:endParaRPr lang="en-US" dirty="0"/>
          </a:p>
        </p:txBody>
      </p:sp>
      <p:sp>
        <p:nvSpPr>
          <p:cNvPr id="3" name="Subtitle 2"/>
          <p:cNvSpPr>
            <a:spLocks noGrp="1"/>
          </p:cNvSpPr>
          <p:nvPr>
            <p:ph type="subTitle" idx="1"/>
          </p:nvPr>
        </p:nvSpPr>
        <p:spPr>
          <a:xfrm>
            <a:off x="1524000" y="3996250"/>
            <a:ext cx="9144000" cy="1309255"/>
          </a:xfrm>
        </p:spPr>
        <p:txBody>
          <a:bodyPr>
            <a:normAutofit/>
          </a:bodyPr>
          <a:lstStyle>
            <a:lvl1pPr marL="0" indent="0" algn="ctr">
              <a:buNone/>
              <a:defRPr sz="2000"/>
            </a:lvl1pPr>
            <a:lvl2pPr marL="457200" indent="0" algn="ctr">
              <a:buNone/>
              <a:defRPr sz="2000"/>
            </a:lvl2pPr>
            <a:lvl3pPr marL="914400" indent="0" algn="ctr">
              <a:buNone/>
              <a:defRPr sz="20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E790B9E-835F-405A-8ED6-17BDFCB5534F}" type="datetimeFigureOut">
              <a:rPr lang="en-GB" smtClean="0"/>
              <a:t>30/09/2024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140F333-1B12-46AA-801E-46F1E4AA2B0B}" type="slidenum">
              <a:rPr lang="en-GB" smtClean="0"/>
              <a:t>‹#›</a:t>
            </a:fld>
            <a:endParaRPr lang="en-GB"/>
          </a:p>
        </p:txBody>
      </p:sp>
    </p:spTree>
    <p:extLst>
      <p:ext uri="{BB962C8B-B14F-4D97-AF65-F5344CB8AC3E}">
        <p14:creationId xmlns:p14="http://schemas.microsoft.com/office/powerpoint/2010/main" val="84247499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E790B9E-835F-405A-8ED6-17BDFCB5534F}" type="datetimeFigureOut">
              <a:rPr lang="en-GB" smtClean="0"/>
              <a:t>30/09/2024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140F333-1B12-46AA-801E-46F1E4AA2B0B}" type="slidenum">
              <a:rPr lang="en-GB" smtClean="0"/>
              <a:t>‹#›</a:t>
            </a:fld>
            <a:endParaRPr lang="en-GB"/>
          </a:p>
        </p:txBody>
      </p:sp>
    </p:spTree>
    <p:extLst>
      <p:ext uri="{BB962C8B-B14F-4D97-AF65-F5344CB8AC3E}">
        <p14:creationId xmlns:p14="http://schemas.microsoft.com/office/powerpoint/2010/main" val="35345239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Rectangle 6"/>
          <p:cNvSpPr/>
          <p:nvPr/>
        </p:nvSpPr>
        <p:spPr>
          <a:xfrm>
            <a:off x="-6843" y="2059012"/>
            <a:ext cx="12195668" cy="18288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33191" y="2208879"/>
            <a:ext cx="10515600" cy="1676400"/>
          </a:xfrm>
        </p:spPr>
        <p:txBody>
          <a:bodyPr anchor="ctr">
            <a:noAutofit/>
          </a:bodyPr>
          <a:lstStyle>
            <a:lvl1pPr algn="ctr">
              <a:lnSpc>
                <a:spcPct val="80000"/>
              </a:lnSpc>
              <a:defRPr sz="6000" b="0" spc="150" baseline="0">
                <a:solidFill>
                  <a:schemeClr val="bg1"/>
                </a:solidFill>
              </a:defRPr>
            </a:lvl1pPr>
          </a:lstStyle>
          <a:p>
            <a:r>
              <a:rPr lang="en-US"/>
              <a:t>Click to edit Master title style</a:t>
            </a:r>
            <a:endParaRPr lang="en-US" dirty="0"/>
          </a:p>
        </p:txBody>
      </p:sp>
      <p:sp>
        <p:nvSpPr>
          <p:cNvPr id="3" name="Text Placeholder 2"/>
          <p:cNvSpPr>
            <a:spLocks noGrp="1"/>
          </p:cNvSpPr>
          <p:nvPr>
            <p:ph type="body" idx="1"/>
          </p:nvPr>
        </p:nvSpPr>
        <p:spPr>
          <a:xfrm>
            <a:off x="833191" y="4010334"/>
            <a:ext cx="10515600" cy="1174639"/>
          </a:xfrm>
        </p:spPr>
        <p:txBody>
          <a:bodyPr anchor="t">
            <a:normAutofit/>
          </a:bodyPr>
          <a:lstStyle>
            <a:lvl1pPr marL="0" indent="0" algn="ct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lvl1pPr>
              <a:defRPr>
                <a:solidFill>
                  <a:schemeClr val="tx2"/>
                </a:solidFill>
              </a:defRPr>
            </a:lvl1pPr>
          </a:lstStyle>
          <a:p>
            <a:fld id="{4E790B9E-835F-405A-8ED6-17BDFCB5534F}" type="datetimeFigureOut">
              <a:rPr lang="en-GB" smtClean="0"/>
              <a:t>30/09/2024</a:t>
            </a:fld>
            <a:endParaRPr lang="en-GB"/>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n-GB"/>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2140F333-1B12-46AA-801E-46F1E4AA2B0B}" type="slidenum">
              <a:rPr lang="en-GB" smtClean="0"/>
              <a:t>‹#›</a:t>
            </a:fld>
            <a:endParaRPr lang="en-GB"/>
          </a:p>
        </p:txBody>
      </p:sp>
    </p:spTree>
    <p:extLst>
      <p:ext uri="{BB962C8B-B14F-4D97-AF65-F5344CB8AC3E}">
        <p14:creationId xmlns:p14="http://schemas.microsoft.com/office/powerpoint/2010/main" val="3488587725"/>
      </p:ext>
    </p:extLst>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05344" y="2011680"/>
            <a:ext cx="4754880" cy="420624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30391" y="2011680"/>
            <a:ext cx="4754880" cy="420624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E790B9E-835F-405A-8ED6-17BDFCB5534F}" type="datetimeFigureOut">
              <a:rPr lang="en-GB" smtClean="0"/>
              <a:t>30/09/2024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140F333-1B12-46AA-801E-46F1E4AA2B0B}" type="slidenum">
              <a:rPr lang="en-GB" smtClean="0"/>
              <a:t>‹#›</a:t>
            </a:fld>
            <a:endParaRPr lang="en-GB"/>
          </a:p>
        </p:txBody>
      </p:sp>
    </p:spTree>
    <p:extLst>
      <p:ext uri="{BB962C8B-B14F-4D97-AF65-F5344CB8AC3E}">
        <p14:creationId xmlns:p14="http://schemas.microsoft.com/office/powerpoint/2010/main" val="3992008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207008" y="1913470"/>
            <a:ext cx="4754880" cy="743094"/>
          </a:xfrm>
        </p:spPr>
        <p:txBody>
          <a:bodyPr anchor="ctr">
            <a:normAutofit/>
          </a:bodyPr>
          <a:lstStyle>
            <a:lvl1pPr marL="0" indent="0">
              <a:buNone/>
              <a:defRPr sz="21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207008" y="2656566"/>
            <a:ext cx="4754880" cy="35661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31230" y="1913470"/>
            <a:ext cx="4754880" cy="743094"/>
          </a:xfrm>
        </p:spPr>
        <p:txBody>
          <a:bodyPr anchor="ctr">
            <a:normAutofit/>
          </a:bodyPr>
          <a:lstStyle>
            <a:lvl1pPr marL="0" indent="0">
              <a:buNone/>
              <a:defRPr sz="21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31230" y="2656564"/>
            <a:ext cx="4754880" cy="35661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E790B9E-835F-405A-8ED6-17BDFCB5534F}" type="datetimeFigureOut">
              <a:rPr lang="en-GB" smtClean="0"/>
              <a:t>30/09/2024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140F333-1B12-46AA-801E-46F1E4AA2B0B}" type="slidenum">
              <a:rPr lang="en-GB" smtClean="0"/>
              <a:t>‹#›</a:t>
            </a:fld>
            <a:endParaRPr lang="en-GB"/>
          </a:p>
        </p:txBody>
      </p:sp>
    </p:spTree>
    <p:extLst>
      <p:ext uri="{BB962C8B-B14F-4D97-AF65-F5344CB8AC3E}">
        <p14:creationId xmlns:p14="http://schemas.microsoft.com/office/powerpoint/2010/main" val="36041820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E790B9E-835F-405A-8ED6-17BDFCB5534F}" type="datetimeFigureOut">
              <a:rPr lang="en-GB" smtClean="0"/>
              <a:t>30/09/2024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140F333-1B12-46AA-801E-46F1E4AA2B0B}" type="slidenum">
              <a:rPr lang="en-GB" smtClean="0"/>
              <a:t>‹#›</a:t>
            </a:fld>
            <a:endParaRPr lang="en-GB"/>
          </a:p>
        </p:txBody>
      </p:sp>
    </p:spTree>
    <p:extLst>
      <p:ext uri="{BB962C8B-B14F-4D97-AF65-F5344CB8AC3E}">
        <p14:creationId xmlns:p14="http://schemas.microsoft.com/office/powerpoint/2010/main" val="8801759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E790B9E-835F-405A-8ED6-17BDFCB5534F}" type="datetimeFigureOut">
              <a:rPr lang="en-GB" smtClean="0"/>
              <a:t>30/09/2024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140F333-1B12-46AA-801E-46F1E4AA2B0B}" type="slidenum">
              <a:rPr lang="en-GB" smtClean="0"/>
              <a:t>‹#›</a:t>
            </a:fld>
            <a:endParaRPr lang="en-GB"/>
          </a:p>
        </p:txBody>
      </p:sp>
    </p:spTree>
    <p:extLst>
      <p:ext uri="{BB962C8B-B14F-4D97-AF65-F5344CB8AC3E}">
        <p14:creationId xmlns:p14="http://schemas.microsoft.com/office/powerpoint/2010/main" val="21043550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a:xfrm>
            <a:off x="1207008" y="2120054"/>
            <a:ext cx="6126480" cy="41148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789023" y="2147486"/>
            <a:ext cx="3200400" cy="3432319"/>
          </a:xfrm>
        </p:spPr>
        <p:txBody>
          <a:bodyPr>
            <a:normAutofit/>
          </a:bodyPr>
          <a:lstStyle>
            <a:lvl1pPr marL="0" indent="0">
              <a:lnSpc>
                <a:spcPct val="95000"/>
              </a:lnSpc>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4E790B9E-835F-405A-8ED6-17BDFCB5534F}" type="datetimeFigureOut">
              <a:rPr lang="en-GB" smtClean="0"/>
              <a:t>30/09/2024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140F333-1B12-46AA-801E-46F1E4AA2B0B}" type="slidenum">
              <a:rPr lang="en-GB" smtClean="0"/>
              <a:t>‹#›</a:t>
            </a:fld>
            <a:endParaRPr lang="en-GB"/>
          </a:p>
        </p:txBody>
      </p:sp>
    </p:spTree>
    <p:extLst>
      <p:ext uri="{BB962C8B-B14F-4D97-AF65-F5344CB8AC3E}">
        <p14:creationId xmlns:p14="http://schemas.microsoft.com/office/powerpoint/2010/main" val="23966485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Picture Placeholder 2"/>
          <p:cNvSpPr>
            <a:spLocks noGrp="1" noChangeAspect="1"/>
          </p:cNvSpPr>
          <p:nvPr>
            <p:ph type="pic" idx="1"/>
          </p:nvPr>
        </p:nvSpPr>
        <p:spPr>
          <a:xfrm>
            <a:off x="1280160" y="2211494"/>
            <a:ext cx="6126480" cy="3931920"/>
          </a:xfrm>
          <a:solidFill>
            <a:schemeClr val="tx2">
              <a:lumMod val="60000"/>
              <a:lumOff val="40000"/>
            </a:schemeClr>
          </a:solidFill>
        </p:spPr>
        <p:txBody>
          <a:bodyPr tIns="365760" anchor="t"/>
          <a:lstStyle>
            <a:lvl1pPr marL="0" indent="0" algn="ctr">
              <a:buNone/>
              <a:defRPr sz="3200">
                <a:solidFill>
                  <a:schemeClr val="tx1">
                    <a:lumMod val="50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7790688" y="2150621"/>
            <a:ext cx="3200400" cy="3429000"/>
          </a:xfrm>
        </p:spPr>
        <p:txBody>
          <a:bodyPr>
            <a:normAutofit/>
          </a:bodyPr>
          <a:lstStyle>
            <a:lvl1pPr marL="0" indent="0">
              <a:lnSpc>
                <a:spcPct val="95000"/>
              </a:lnSpc>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4E790B9E-835F-405A-8ED6-17BDFCB5534F}" type="datetimeFigureOut">
              <a:rPr lang="en-GB" smtClean="0"/>
              <a:t>30/09/2024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140F333-1B12-46AA-801E-46F1E4AA2B0B}" type="slidenum">
              <a:rPr lang="en-GB" smtClean="0"/>
              <a:t>‹#›</a:t>
            </a:fld>
            <a:endParaRPr lang="en-GB"/>
          </a:p>
        </p:txBody>
      </p:sp>
    </p:spTree>
    <p:extLst>
      <p:ext uri="{BB962C8B-B14F-4D97-AF65-F5344CB8AC3E}">
        <p14:creationId xmlns:p14="http://schemas.microsoft.com/office/powerpoint/2010/main" val="20774624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E790B9E-835F-405A-8ED6-17BDFCB5534F}" type="datetimeFigureOut">
              <a:rPr lang="en-GB" smtClean="0"/>
              <a:t>30/09/2024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140F333-1B12-46AA-801E-46F1E4AA2B0B}" type="slidenum">
              <a:rPr lang="en-GB" smtClean="0"/>
              <a:t>‹#›</a:t>
            </a:fld>
            <a:endParaRPr lang="en-GB"/>
          </a:p>
        </p:txBody>
      </p:sp>
    </p:spTree>
    <p:extLst>
      <p:ext uri="{BB962C8B-B14F-4D97-AF65-F5344CB8AC3E}">
        <p14:creationId xmlns:p14="http://schemas.microsoft.com/office/powerpoint/2010/main" val="1214755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9019312" y="0"/>
            <a:ext cx="27432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9160624" y="274638"/>
            <a:ext cx="2402380" cy="5897562"/>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199" y="274638"/>
            <a:ext cx="7973291" cy="5897562"/>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838200" y="6422854"/>
            <a:ext cx="2743196" cy="365125"/>
          </a:xfrm>
        </p:spPr>
        <p:txBody>
          <a:bodyPr/>
          <a:lstStyle/>
          <a:p>
            <a:fld id="{4E790B9E-835F-405A-8ED6-17BDFCB5534F}" type="datetimeFigureOut">
              <a:rPr lang="en-GB" smtClean="0"/>
              <a:t>30/09/2024</a:t>
            </a:fld>
            <a:endParaRPr lang="en-GB"/>
          </a:p>
        </p:txBody>
      </p:sp>
      <p:sp>
        <p:nvSpPr>
          <p:cNvPr id="5" name="Footer Placeholder 4"/>
          <p:cNvSpPr>
            <a:spLocks noGrp="1"/>
          </p:cNvSpPr>
          <p:nvPr>
            <p:ph type="ftr" sz="quarter" idx="11"/>
          </p:nvPr>
        </p:nvSpPr>
        <p:spPr>
          <a:xfrm>
            <a:off x="3776135" y="6422854"/>
            <a:ext cx="4279669" cy="365125"/>
          </a:xfrm>
        </p:spPr>
        <p:txBody>
          <a:bodyPr/>
          <a:lstStyle/>
          <a:p>
            <a:endParaRPr lang="en-GB"/>
          </a:p>
        </p:txBody>
      </p:sp>
      <p:sp>
        <p:nvSpPr>
          <p:cNvPr id="6" name="Slide Number Placeholder 5"/>
          <p:cNvSpPr>
            <a:spLocks noGrp="1"/>
          </p:cNvSpPr>
          <p:nvPr>
            <p:ph type="sldNum" sz="quarter" idx="12"/>
          </p:nvPr>
        </p:nvSpPr>
        <p:spPr>
          <a:xfrm>
            <a:off x="8073048" y="6422854"/>
            <a:ext cx="879759" cy="365125"/>
          </a:xfrm>
        </p:spPr>
        <p:txBody>
          <a:bodyPr/>
          <a:lstStyle/>
          <a:p>
            <a:fld id="{2140F333-1B12-46AA-801E-46F1E4AA2B0B}" type="slidenum">
              <a:rPr lang="en-GB" smtClean="0"/>
              <a:t>‹#›</a:t>
            </a:fld>
            <a:endParaRPr lang="en-GB"/>
          </a:p>
        </p:txBody>
      </p:sp>
    </p:spTree>
    <p:extLst>
      <p:ext uri="{BB962C8B-B14F-4D97-AF65-F5344CB8AC3E}">
        <p14:creationId xmlns:p14="http://schemas.microsoft.com/office/powerpoint/2010/main" val="3209964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990033"/>
        </a:solidFill>
        <a:effectLst/>
      </p:bgPr>
    </p:bg>
    <p:spTree>
      <p:nvGrpSpPr>
        <p:cNvPr id="1" name=""/>
        <p:cNvGrpSpPr/>
        <p:nvPr/>
      </p:nvGrpSpPr>
      <p:grpSpPr>
        <a:xfrm>
          <a:off x="0" y="0"/>
          <a:ext cx="0" cy="0"/>
          <a:chOff x="0" y="0"/>
          <a:chExt cx="0" cy="0"/>
        </a:xfrm>
      </p:grpSpPr>
      <p:sp>
        <p:nvSpPr>
          <p:cNvPr id="7" name="Rectangle 6"/>
          <p:cNvSpPr/>
          <p:nvPr/>
        </p:nvSpPr>
        <p:spPr>
          <a:xfrm>
            <a:off x="483" y="176109"/>
            <a:ext cx="12188952" cy="16459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202919" y="284176"/>
            <a:ext cx="9784080" cy="150876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202919" y="2011680"/>
            <a:ext cx="9784080" cy="420624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202266" y="6422854"/>
            <a:ext cx="3000894" cy="365125"/>
          </a:xfrm>
          <a:prstGeom prst="rect">
            <a:avLst/>
          </a:prstGeom>
        </p:spPr>
        <p:txBody>
          <a:bodyPr vert="horz" lIns="91440" tIns="45720" rIns="45720" bIns="45720" rtlCol="0" anchor="ctr"/>
          <a:lstStyle>
            <a:lvl1pPr algn="l">
              <a:defRPr sz="1050">
                <a:solidFill>
                  <a:schemeClr val="tx1"/>
                </a:solidFill>
              </a:defRPr>
            </a:lvl1pPr>
          </a:lstStyle>
          <a:p>
            <a:fld id="{4E790B9E-835F-405A-8ED6-17BDFCB5534F}" type="datetimeFigureOut">
              <a:rPr lang="en-GB" smtClean="0"/>
              <a:t>30/09/2024</a:t>
            </a:fld>
            <a:endParaRPr lang="en-GB"/>
          </a:p>
        </p:txBody>
      </p:sp>
      <p:sp>
        <p:nvSpPr>
          <p:cNvPr id="5" name="Footer Placeholder 4"/>
          <p:cNvSpPr>
            <a:spLocks noGrp="1"/>
          </p:cNvSpPr>
          <p:nvPr>
            <p:ph type="ftr" sz="quarter" idx="3"/>
          </p:nvPr>
        </p:nvSpPr>
        <p:spPr>
          <a:xfrm>
            <a:off x="5596471" y="6422854"/>
            <a:ext cx="5044440" cy="365125"/>
          </a:xfrm>
          <a:prstGeom prst="rect">
            <a:avLst/>
          </a:prstGeom>
        </p:spPr>
        <p:txBody>
          <a:bodyPr vert="horz" lIns="91440" tIns="45720" rIns="91440" bIns="45720" rtlCol="0" anchor="ctr"/>
          <a:lstStyle>
            <a:lvl1pPr algn="r">
              <a:defRPr sz="1050">
                <a:solidFill>
                  <a:schemeClr val="tx1"/>
                </a:solidFill>
              </a:defRPr>
            </a:lvl1pPr>
          </a:lstStyle>
          <a:p>
            <a:endParaRPr lang="en-GB"/>
          </a:p>
        </p:txBody>
      </p:sp>
      <p:sp>
        <p:nvSpPr>
          <p:cNvPr id="6" name="Slide Number Placeholder 5"/>
          <p:cNvSpPr>
            <a:spLocks noGrp="1"/>
          </p:cNvSpPr>
          <p:nvPr>
            <p:ph type="sldNum" sz="quarter" idx="4"/>
          </p:nvPr>
        </p:nvSpPr>
        <p:spPr>
          <a:xfrm>
            <a:off x="10658927" y="6422854"/>
            <a:ext cx="946264" cy="365125"/>
          </a:xfrm>
          <a:prstGeom prst="rect">
            <a:avLst/>
          </a:prstGeom>
        </p:spPr>
        <p:txBody>
          <a:bodyPr vert="horz" lIns="45720" tIns="45720" rIns="91440" bIns="45720" rtlCol="0" anchor="ctr"/>
          <a:lstStyle>
            <a:lvl1pPr algn="l">
              <a:defRPr sz="1200" b="0">
                <a:solidFill>
                  <a:schemeClr val="tx1"/>
                </a:solidFill>
              </a:defRPr>
            </a:lvl1pPr>
          </a:lstStyle>
          <a:p>
            <a:fld id="{2140F333-1B12-46AA-801E-46F1E4AA2B0B}" type="slidenum">
              <a:rPr lang="en-GB" smtClean="0"/>
              <a:t>‹#›</a:t>
            </a:fld>
            <a:endParaRPr lang="en-GB"/>
          </a:p>
        </p:txBody>
      </p:sp>
    </p:spTree>
    <p:extLst>
      <p:ext uri="{BB962C8B-B14F-4D97-AF65-F5344CB8AC3E}">
        <p14:creationId xmlns:p14="http://schemas.microsoft.com/office/powerpoint/2010/main" val="1100914916"/>
      </p:ext>
    </p:extLst>
  </p:cSld>
  <p:clrMap bg1="dk1" tx1="lt1" bg2="dk2" tx2="lt2" accent1="accent1" accent2="accent2" accent3="accent3" accent4="accent4" accent5="accent5" accent6="accent6" hlink="hlink" folHlink="folHlink"/>
  <p:sldLayoutIdLst>
    <p:sldLayoutId id="2147483877" r:id="rId1"/>
    <p:sldLayoutId id="2147483878" r:id="rId2"/>
    <p:sldLayoutId id="2147483879" r:id="rId3"/>
    <p:sldLayoutId id="2147483880" r:id="rId4"/>
    <p:sldLayoutId id="2147483881" r:id="rId5"/>
    <p:sldLayoutId id="2147483882" r:id="rId6"/>
    <p:sldLayoutId id="2147483883" r:id="rId7"/>
    <p:sldLayoutId id="2147483884" r:id="rId8"/>
    <p:sldLayoutId id="2147483885" r:id="rId9"/>
    <p:sldLayoutId id="2147483886" r:id="rId10"/>
    <p:sldLayoutId id="2147483887" r:id="rId11"/>
  </p:sldLayoutIdLst>
  <p:txStyles>
    <p:titleStyle>
      <a:lvl1pPr algn="l" defTabSz="914400" rtl="0" eaLnBrk="1" latinLnBrk="0" hangingPunct="1">
        <a:lnSpc>
          <a:spcPct val="85000"/>
        </a:lnSpc>
        <a:spcBef>
          <a:spcPct val="0"/>
        </a:spcBef>
        <a:buNone/>
        <a:defRPr sz="4000" kern="1200" cap="all" baseline="0">
          <a:solidFill>
            <a:schemeClr val="bg2"/>
          </a:solidFill>
          <a:latin typeface="+mj-lt"/>
          <a:ea typeface="+mj-ea"/>
          <a:cs typeface="+mj-cs"/>
        </a:defRPr>
      </a:lvl1pPr>
    </p:titleStyle>
    <p:bodyStyle>
      <a:lvl1pPr marL="182880" indent="-182880" algn="l" defTabSz="914400" rtl="0" eaLnBrk="1" latinLnBrk="0" hangingPunct="1">
        <a:lnSpc>
          <a:spcPct val="90000"/>
        </a:lnSpc>
        <a:spcBef>
          <a:spcPts val="1200"/>
        </a:spcBef>
        <a:spcAft>
          <a:spcPts val="200"/>
        </a:spcAft>
        <a:buClr>
          <a:schemeClr val="tx1"/>
        </a:buClr>
        <a:buFont typeface="Wingdings" pitchFamily="2" charset="2"/>
        <a:buChar char=""/>
        <a:defRPr sz="2200" kern="1200">
          <a:solidFill>
            <a:schemeClr val="tx1"/>
          </a:solidFill>
          <a:latin typeface="+mn-lt"/>
          <a:ea typeface="+mn-ea"/>
          <a:cs typeface="+mn-cs"/>
        </a:defRPr>
      </a:lvl1pPr>
      <a:lvl2pPr marL="411480" indent="-182880" algn="l" defTabSz="914400" rtl="0" eaLnBrk="1" latinLnBrk="0" hangingPunct="1">
        <a:lnSpc>
          <a:spcPct val="90000"/>
        </a:lnSpc>
        <a:spcBef>
          <a:spcPts val="200"/>
        </a:spcBef>
        <a:spcAft>
          <a:spcPts val="400"/>
        </a:spcAft>
        <a:buClr>
          <a:schemeClr val="tx1"/>
        </a:buClr>
        <a:buFont typeface="Wingdings" pitchFamily="2" charset="2"/>
        <a:buChar char=""/>
        <a:defRPr sz="2000" kern="1200">
          <a:solidFill>
            <a:schemeClr val="tx1"/>
          </a:solidFill>
          <a:latin typeface="+mn-lt"/>
          <a:ea typeface="+mn-ea"/>
          <a:cs typeface="+mn-cs"/>
        </a:defRPr>
      </a:lvl2pPr>
      <a:lvl3pPr marL="640080" indent="-182880" algn="l" defTabSz="914400" rtl="0" eaLnBrk="1" latinLnBrk="0" hangingPunct="1">
        <a:lnSpc>
          <a:spcPct val="90000"/>
        </a:lnSpc>
        <a:spcBef>
          <a:spcPts val="200"/>
        </a:spcBef>
        <a:spcAft>
          <a:spcPts val="400"/>
        </a:spcAft>
        <a:buClr>
          <a:schemeClr val="tx1"/>
        </a:buClr>
        <a:buFont typeface="Wingdings" pitchFamily="2" charset="2"/>
        <a:buChar char=""/>
        <a:defRPr sz="1800" kern="1200">
          <a:solidFill>
            <a:schemeClr val="tx1"/>
          </a:solidFill>
          <a:latin typeface="+mn-lt"/>
          <a:ea typeface="+mn-ea"/>
          <a:cs typeface="+mn-cs"/>
        </a:defRPr>
      </a:lvl3pPr>
      <a:lvl4pPr marL="8686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4pPr>
      <a:lvl5pPr marL="10972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5pPr>
      <a:lvl6pPr marL="12846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6pPr>
      <a:lvl7pPr marL="14718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7pPr>
      <a:lvl8pPr marL="16290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8pPr>
      <a:lvl9pPr marL="18062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7" Type="http://schemas.openxmlformats.org/officeDocument/2006/relationships/image" Target="../media/image14.jpeg"/><Relationship Id="rId2" Type="http://schemas.openxmlformats.org/officeDocument/2006/relationships/image" Target="../media/image9.jpeg"/><Relationship Id="rId1" Type="http://schemas.openxmlformats.org/officeDocument/2006/relationships/slideLayout" Target="../slideLayouts/slideLayout7.xml"/><Relationship Id="rId6" Type="http://schemas.openxmlformats.org/officeDocument/2006/relationships/image" Target="../media/image13.jpeg"/><Relationship Id="rId5" Type="http://schemas.openxmlformats.org/officeDocument/2006/relationships/image" Target="../media/image12.jpeg"/><Relationship Id="rId4" Type="http://schemas.openxmlformats.org/officeDocument/2006/relationships/image" Target="../media/image11.jpeg"/></Relationships>
</file>

<file path=ppt/slides/_rels/slide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16.jpeg"/></Relationships>
</file>

<file path=ppt/slides/_rels/slide8.xml.rels><?xml version="1.0" encoding="UTF-8" standalone="yes"?>
<Relationships xmlns="http://schemas.openxmlformats.org/package/2006/relationships"><Relationship Id="rId8" Type="http://schemas.openxmlformats.org/officeDocument/2006/relationships/image" Target="../media/image23.jpeg"/><Relationship Id="rId3" Type="http://schemas.openxmlformats.org/officeDocument/2006/relationships/image" Target="../media/image18.jpeg"/><Relationship Id="rId7" Type="http://schemas.openxmlformats.org/officeDocument/2006/relationships/image" Target="../media/image22.jpeg"/><Relationship Id="rId2" Type="http://schemas.openxmlformats.org/officeDocument/2006/relationships/image" Target="../media/image17.jpeg"/><Relationship Id="rId1" Type="http://schemas.openxmlformats.org/officeDocument/2006/relationships/slideLayout" Target="../slideLayouts/slideLayout2.xml"/><Relationship Id="rId6" Type="http://schemas.openxmlformats.org/officeDocument/2006/relationships/image" Target="../media/image21.jpeg"/><Relationship Id="rId5" Type="http://schemas.openxmlformats.org/officeDocument/2006/relationships/image" Target="../media/image20.jpeg"/><Relationship Id="rId4" Type="http://schemas.openxmlformats.org/officeDocument/2006/relationships/image" Target="../media/image19.jpeg"/></Relationships>
</file>

<file path=ppt/slides/_rels/slide9.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6.jpeg"/><Relationship Id="rId7" Type="http://schemas.openxmlformats.org/officeDocument/2006/relationships/image" Target="../media/image30.jpeg"/><Relationship Id="rId2" Type="http://schemas.openxmlformats.org/officeDocument/2006/relationships/image" Target="../media/image25.jpeg"/><Relationship Id="rId1" Type="http://schemas.openxmlformats.org/officeDocument/2006/relationships/slideLayout" Target="../slideLayouts/slideLayout2.xml"/><Relationship Id="rId6" Type="http://schemas.openxmlformats.org/officeDocument/2006/relationships/image" Target="../media/image29.jpeg"/><Relationship Id="rId5" Type="http://schemas.openxmlformats.org/officeDocument/2006/relationships/image" Target="../media/image28.jpeg"/><Relationship Id="rId4" Type="http://schemas.openxmlformats.org/officeDocument/2006/relationships/image" Target="../media/image27.jpeg"/></Relationships>
</file>

<file path=ppt/slides/_rels/slide11.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32.jpeg"/></Relationships>
</file>

<file path=ppt/slides/_rels/slide12.xml.rels><?xml version="1.0" encoding="UTF-8" standalone="yes"?>
<Relationships xmlns="http://schemas.openxmlformats.org/package/2006/relationships"><Relationship Id="rId8" Type="http://schemas.openxmlformats.org/officeDocument/2006/relationships/image" Target="../media/image39.jpeg"/><Relationship Id="rId3" Type="http://schemas.openxmlformats.org/officeDocument/2006/relationships/image" Target="../media/image34.jpeg"/><Relationship Id="rId7" Type="http://schemas.openxmlformats.org/officeDocument/2006/relationships/image" Target="../media/image38.jpeg"/><Relationship Id="rId2" Type="http://schemas.openxmlformats.org/officeDocument/2006/relationships/image" Target="../media/image33.jpeg"/><Relationship Id="rId1" Type="http://schemas.openxmlformats.org/officeDocument/2006/relationships/slideLayout" Target="../slideLayouts/slideLayout2.xml"/><Relationship Id="rId6" Type="http://schemas.openxmlformats.org/officeDocument/2006/relationships/image" Target="../media/image37.png"/><Relationship Id="rId5" Type="http://schemas.openxmlformats.org/officeDocument/2006/relationships/image" Target="../media/image36.png"/><Relationship Id="rId4" Type="http://schemas.openxmlformats.org/officeDocument/2006/relationships/image" Target="../media/image35.jpeg"/></Relationships>
</file>

<file path=ppt/slides/_rels/slide13.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44.jpeg"/><Relationship Id="rId4" Type="http://schemas.openxmlformats.org/officeDocument/2006/relationships/image" Target="../media/image43.jpe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4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Knowle C of E Primary Academy - Home">
            <a:extLst>
              <a:ext uri="{FF2B5EF4-FFF2-40B4-BE49-F238E27FC236}">
                <a16:creationId xmlns:a16="http://schemas.microsoft.com/office/drawing/2014/main" id="{81E2A385-1F38-7D4C-AE0A-9063D1515CCA}"/>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39626" y="4111704"/>
            <a:ext cx="1888526" cy="238760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ctrTitle"/>
          </p:nvPr>
        </p:nvSpPr>
        <p:spPr>
          <a:xfrm>
            <a:off x="768350" y="1987777"/>
            <a:ext cx="10655300" cy="2387600"/>
          </a:xfrm>
        </p:spPr>
        <p:txBody>
          <a:bodyPr/>
          <a:lstStyle/>
          <a:p>
            <a:r>
              <a:rPr lang="en-GB" b="1" u="sng" dirty="0">
                <a:solidFill>
                  <a:schemeClr val="bg1"/>
                </a:solidFill>
                <a:latin typeface="Twinkl" panose="02000000000000000000" pitchFamily="2" charset="0"/>
              </a:rPr>
              <a:t>Parent Curriculum Meeting</a:t>
            </a:r>
          </a:p>
        </p:txBody>
      </p:sp>
      <p:sp>
        <p:nvSpPr>
          <p:cNvPr id="3" name="Subtitle 2"/>
          <p:cNvSpPr>
            <a:spLocks noGrp="1"/>
          </p:cNvSpPr>
          <p:nvPr>
            <p:ph type="subTitle" idx="1"/>
          </p:nvPr>
        </p:nvSpPr>
        <p:spPr/>
        <p:txBody>
          <a:bodyPr>
            <a:normAutofit/>
          </a:bodyPr>
          <a:lstStyle/>
          <a:p>
            <a:r>
              <a:rPr lang="en-GB" sz="3600" dirty="0">
                <a:latin typeface="Twinkl" panose="02000000000000000000" pitchFamily="2" charset="0"/>
              </a:rPr>
              <a:t>30</a:t>
            </a:r>
            <a:r>
              <a:rPr lang="en-GB" sz="3600" baseline="30000" dirty="0">
                <a:latin typeface="Twinkl" panose="02000000000000000000" pitchFamily="2" charset="0"/>
              </a:rPr>
              <a:t>th</a:t>
            </a:r>
            <a:r>
              <a:rPr lang="en-GB" sz="3600" dirty="0">
                <a:latin typeface="Twinkl" panose="02000000000000000000" pitchFamily="2" charset="0"/>
              </a:rPr>
              <a:t> September 2024</a:t>
            </a:r>
          </a:p>
          <a:p>
            <a:r>
              <a:rPr lang="en-GB" sz="3600" dirty="0">
                <a:latin typeface="Twinkl" panose="02000000000000000000" pitchFamily="2" charset="0"/>
              </a:rPr>
              <a:t>Year 1</a:t>
            </a:r>
          </a:p>
        </p:txBody>
      </p:sp>
      <p:pic>
        <p:nvPicPr>
          <p:cNvPr id="4" name="Picture 3"/>
          <p:cNvPicPr>
            <a:picLocks noChangeAspect="1"/>
          </p:cNvPicPr>
          <p:nvPr/>
        </p:nvPicPr>
        <p:blipFill>
          <a:blip r:embed="rId3"/>
          <a:stretch>
            <a:fillRect/>
          </a:stretch>
        </p:blipFill>
        <p:spPr>
          <a:xfrm>
            <a:off x="9312556" y="4170431"/>
            <a:ext cx="2304488" cy="2328874"/>
          </a:xfrm>
          <a:prstGeom prst="rect">
            <a:avLst/>
          </a:prstGeom>
        </p:spPr>
      </p:pic>
    </p:spTree>
    <p:extLst>
      <p:ext uri="{BB962C8B-B14F-4D97-AF65-F5344CB8AC3E}">
        <p14:creationId xmlns:p14="http://schemas.microsoft.com/office/powerpoint/2010/main" val="40303287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145040"/>
            <a:ext cx="10515600" cy="1325563"/>
          </a:xfrm>
        </p:spPr>
        <p:txBody>
          <a:bodyPr>
            <a:normAutofit/>
          </a:bodyPr>
          <a:lstStyle/>
          <a:p>
            <a:r>
              <a:rPr lang="en-GB" dirty="0"/>
              <a:t/>
            </a:r>
            <a:br>
              <a:rPr lang="en-GB" dirty="0"/>
            </a:br>
            <a:endParaRPr lang="en-GB" dirty="0"/>
          </a:p>
        </p:txBody>
      </p:sp>
      <p:sp>
        <p:nvSpPr>
          <p:cNvPr id="3" name="TextBox 2">
            <a:extLst>
              <a:ext uri="{FF2B5EF4-FFF2-40B4-BE49-F238E27FC236}">
                <a16:creationId xmlns:a16="http://schemas.microsoft.com/office/drawing/2014/main" id="{2D5183E8-9120-AE4E-80C5-24797D97DA35}"/>
              </a:ext>
            </a:extLst>
          </p:cNvPr>
          <p:cNvSpPr txBox="1"/>
          <p:nvPr/>
        </p:nvSpPr>
        <p:spPr>
          <a:xfrm>
            <a:off x="548639" y="612844"/>
            <a:ext cx="10515599" cy="5755422"/>
          </a:xfrm>
          <a:prstGeom prst="rect">
            <a:avLst/>
          </a:prstGeom>
          <a:noFill/>
        </p:spPr>
        <p:txBody>
          <a:bodyPr wrap="square" rtlCol="0">
            <a:spAutoFit/>
          </a:bodyPr>
          <a:lstStyle/>
          <a:p>
            <a:r>
              <a:rPr lang="en-GB" sz="4000" b="1" u="sng" dirty="0">
                <a:solidFill>
                  <a:schemeClr val="bg1"/>
                </a:solidFill>
                <a:latin typeface="Twinkl" panose="02000000000000000000" pitchFamily="2" charset="0"/>
              </a:rPr>
              <a:t>Organisation of teaching</a:t>
            </a:r>
            <a:r>
              <a:rPr lang="en-GB" sz="4000" dirty="0">
                <a:solidFill>
                  <a:schemeClr val="tx1"/>
                </a:solidFill>
                <a:latin typeface="Twinkl" panose="02000000000000000000" pitchFamily="2" charset="0"/>
              </a:rPr>
              <a:t/>
            </a:r>
            <a:br>
              <a:rPr lang="en-GB" sz="4000" dirty="0">
                <a:solidFill>
                  <a:schemeClr val="tx1"/>
                </a:solidFill>
                <a:latin typeface="Twinkl" panose="02000000000000000000" pitchFamily="2" charset="0"/>
              </a:rPr>
            </a:br>
            <a:r>
              <a:rPr lang="en-GB" sz="4000" dirty="0">
                <a:solidFill>
                  <a:schemeClr val="tx1"/>
                </a:solidFill>
                <a:latin typeface="Twinkl" panose="02000000000000000000" pitchFamily="2" charset="0"/>
              </a:rPr>
              <a:t/>
            </a:r>
            <a:br>
              <a:rPr lang="en-GB" sz="4000" dirty="0">
                <a:solidFill>
                  <a:schemeClr val="tx1"/>
                </a:solidFill>
                <a:latin typeface="Twinkl" panose="02000000000000000000" pitchFamily="2" charset="0"/>
              </a:rPr>
            </a:br>
            <a:r>
              <a:rPr lang="en-GB" sz="3600" u="sng" dirty="0" smtClean="0">
                <a:latin typeface="Twinkl" panose="02000000000000000000" pitchFamily="2" charset="0"/>
              </a:rPr>
              <a:t>Class </a:t>
            </a:r>
            <a:r>
              <a:rPr lang="en-GB" sz="3600" u="sng" dirty="0">
                <a:latin typeface="Twinkl" panose="02000000000000000000" pitchFamily="2" charset="0"/>
              </a:rPr>
              <a:t>teachers</a:t>
            </a:r>
          </a:p>
          <a:p>
            <a:r>
              <a:rPr lang="en-GB" sz="3600" dirty="0" smtClean="0">
                <a:solidFill>
                  <a:schemeClr val="tx1"/>
                </a:solidFill>
                <a:latin typeface="Twinkl" panose="02000000000000000000" pitchFamily="2" charset="0"/>
              </a:rPr>
              <a:t>Mrs </a:t>
            </a:r>
            <a:r>
              <a:rPr lang="en-GB" sz="3600" dirty="0">
                <a:solidFill>
                  <a:schemeClr val="tx1"/>
                </a:solidFill>
                <a:latin typeface="Twinkl" panose="02000000000000000000" pitchFamily="2" charset="0"/>
              </a:rPr>
              <a:t>Parker 1P</a:t>
            </a:r>
            <a:br>
              <a:rPr lang="en-GB" sz="3600" dirty="0">
                <a:solidFill>
                  <a:schemeClr val="tx1"/>
                </a:solidFill>
                <a:latin typeface="Twinkl" panose="02000000000000000000" pitchFamily="2" charset="0"/>
              </a:rPr>
            </a:br>
            <a:r>
              <a:rPr lang="en-GB" sz="3600" dirty="0">
                <a:solidFill>
                  <a:schemeClr val="tx1"/>
                </a:solidFill>
                <a:latin typeface="Twinkl" panose="02000000000000000000" pitchFamily="2" charset="0"/>
              </a:rPr>
              <a:t>Mrs Palmer and Mrs </a:t>
            </a:r>
            <a:r>
              <a:rPr lang="en-GB" sz="3600" dirty="0">
                <a:latin typeface="Twinkl" panose="02000000000000000000" pitchFamily="2" charset="0"/>
              </a:rPr>
              <a:t>Ingram</a:t>
            </a:r>
            <a:r>
              <a:rPr lang="en-GB" sz="3600" dirty="0">
                <a:solidFill>
                  <a:schemeClr val="tx1"/>
                </a:solidFill>
                <a:latin typeface="Twinkl" panose="02000000000000000000" pitchFamily="2" charset="0"/>
              </a:rPr>
              <a:t> 1PI</a:t>
            </a:r>
          </a:p>
          <a:p>
            <a:r>
              <a:rPr lang="en-GB" sz="3600" dirty="0">
                <a:solidFill>
                  <a:schemeClr val="tx1"/>
                </a:solidFill>
                <a:latin typeface="Twinkl" panose="02000000000000000000" pitchFamily="2" charset="0"/>
              </a:rPr>
              <a:t/>
            </a:r>
            <a:br>
              <a:rPr lang="en-GB" sz="3600" dirty="0">
                <a:solidFill>
                  <a:schemeClr val="tx1"/>
                </a:solidFill>
                <a:latin typeface="Twinkl" panose="02000000000000000000" pitchFamily="2" charset="0"/>
              </a:rPr>
            </a:br>
            <a:r>
              <a:rPr lang="en-GB" sz="3600" u="sng" dirty="0" smtClean="0">
                <a:solidFill>
                  <a:schemeClr val="tx1"/>
                </a:solidFill>
                <a:latin typeface="Twinkl" panose="02000000000000000000" pitchFamily="2" charset="0"/>
              </a:rPr>
              <a:t>TLSA support</a:t>
            </a:r>
            <a:endParaRPr lang="en-GB" sz="3600" dirty="0" smtClean="0">
              <a:solidFill>
                <a:schemeClr val="tx1"/>
              </a:solidFill>
              <a:latin typeface="Twinkl" panose="02000000000000000000" pitchFamily="2" charset="0"/>
            </a:endParaRPr>
          </a:p>
          <a:p>
            <a:r>
              <a:rPr lang="en-GB" sz="3600" dirty="0" smtClean="0">
                <a:solidFill>
                  <a:schemeClr val="tx1"/>
                </a:solidFill>
                <a:latin typeface="Twinkl" panose="02000000000000000000" pitchFamily="2" charset="0"/>
              </a:rPr>
              <a:t>Mrs Jones both classes </a:t>
            </a:r>
          </a:p>
          <a:p>
            <a:r>
              <a:rPr lang="en-GB" sz="3600" dirty="0" smtClean="0">
                <a:solidFill>
                  <a:schemeClr val="tx1"/>
                </a:solidFill>
                <a:latin typeface="Twinkl" panose="02000000000000000000" pitchFamily="2" charset="0"/>
              </a:rPr>
              <a:t>Mrs Roberts  1P</a:t>
            </a:r>
          </a:p>
          <a:p>
            <a:r>
              <a:rPr lang="en-GB" sz="3600" dirty="0" smtClean="0">
                <a:solidFill>
                  <a:schemeClr val="tx1"/>
                </a:solidFill>
                <a:latin typeface="Twinkl" panose="02000000000000000000" pitchFamily="2" charset="0"/>
              </a:rPr>
              <a:t>Mrs </a:t>
            </a:r>
            <a:r>
              <a:rPr lang="en-GB" sz="3600" dirty="0">
                <a:solidFill>
                  <a:schemeClr val="tx1"/>
                </a:solidFill>
                <a:latin typeface="Twinkl" panose="02000000000000000000" pitchFamily="2" charset="0"/>
              </a:rPr>
              <a:t>Thompson </a:t>
            </a:r>
            <a:r>
              <a:rPr lang="en-GB" sz="3600" dirty="0" smtClean="0">
                <a:solidFill>
                  <a:schemeClr val="tx1"/>
                </a:solidFill>
                <a:latin typeface="Twinkl" panose="02000000000000000000" pitchFamily="2" charset="0"/>
              </a:rPr>
              <a:t>1PI</a:t>
            </a:r>
            <a:endParaRPr lang="en-GB" sz="4000" dirty="0"/>
          </a:p>
        </p:txBody>
      </p:sp>
      <p:pic>
        <p:nvPicPr>
          <p:cNvPr id="4" name="Picture 2" descr="Knowle C of E Primary Academy - Home">
            <a:extLst>
              <a:ext uri="{FF2B5EF4-FFF2-40B4-BE49-F238E27FC236}">
                <a16:creationId xmlns:a16="http://schemas.microsoft.com/office/drawing/2014/main" id="{2B466058-157B-7F4C-9209-57F7F92F6777}"/>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010861" y="5564777"/>
            <a:ext cx="801180" cy="10129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0990846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990033"/>
        </a:solidFill>
        <a:effectLst/>
      </p:bgPr>
    </p:bg>
    <p:spTree>
      <p:nvGrpSpPr>
        <p:cNvPr id="1" name=""/>
        <p:cNvGrpSpPr/>
        <p:nvPr/>
      </p:nvGrpSpPr>
      <p:grpSpPr>
        <a:xfrm>
          <a:off x="0" y="0"/>
          <a:ext cx="0" cy="0"/>
          <a:chOff x="0" y="0"/>
          <a:chExt cx="0" cy="0"/>
        </a:xfrm>
      </p:grpSpPr>
      <p:pic>
        <p:nvPicPr>
          <p:cNvPr id="5" name="Picture 4"/>
          <p:cNvPicPr>
            <a:picLocks noChangeAspect="1"/>
          </p:cNvPicPr>
          <p:nvPr/>
        </p:nvPicPr>
        <p:blipFill rotWithShape="1">
          <a:blip r:embed="rId2"/>
          <a:srcRect l="3763" b="19236"/>
          <a:stretch/>
        </p:blipFill>
        <p:spPr>
          <a:xfrm>
            <a:off x="622300" y="2694538"/>
            <a:ext cx="9093199" cy="4163462"/>
          </a:xfrm>
          <a:prstGeom prst="rect">
            <a:avLst/>
          </a:prstGeom>
        </p:spPr>
      </p:pic>
      <p:pic>
        <p:nvPicPr>
          <p:cNvPr id="7" name="Picture 6"/>
          <p:cNvPicPr>
            <a:picLocks noChangeAspect="1"/>
          </p:cNvPicPr>
          <p:nvPr/>
        </p:nvPicPr>
        <p:blipFill>
          <a:blip r:embed="rId3"/>
          <a:stretch>
            <a:fillRect/>
          </a:stretch>
        </p:blipFill>
        <p:spPr>
          <a:xfrm>
            <a:off x="9448799" y="4152900"/>
            <a:ext cx="2536366" cy="2515265"/>
          </a:xfrm>
          <a:prstGeom prst="rect">
            <a:avLst/>
          </a:prstGeom>
        </p:spPr>
      </p:pic>
      <p:pic>
        <p:nvPicPr>
          <p:cNvPr id="9" name="Picture 8"/>
          <p:cNvPicPr>
            <a:picLocks noChangeAspect="1"/>
          </p:cNvPicPr>
          <p:nvPr/>
        </p:nvPicPr>
        <p:blipFill>
          <a:blip r:embed="rId4"/>
          <a:stretch>
            <a:fillRect/>
          </a:stretch>
        </p:blipFill>
        <p:spPr>
          <a:xfrm>
            <a:off x="1" y="-1"/>
            <a:ext cx="12234370" cy="2353636"/>
          </a:xfrm>
          <a:prstGeom prst="rect">
            <a:avLst/>
          </a:prstGeom>
          <a:solidFill>
            <a:srgbClr val="990033"/>
          </a:solidFill>
        </p:spPr>
      </p:pic>
    </p:spTree>
    <p:extLst>
      <p:ext uri="{BB962C8B-B14F-4D97-AF65-F5344CB8AC3E}">
        <p14:creationId xmlns:p14="http://schemas.microsoft.com/office/powerpoint/2010/main" val="118822770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800" dirty="0">
                <a:solidFill>
                  <a:schemeClr val="bg1"/>
                </a:solidFill>
                <a:latin typeface="Comic Sans MS" panose="030F0702030302020204" pitchFamily="66" charset="0"/>
              </a:rPr>
              <a:t>SMILE Agenda</a:t>
            </a:r>
          </a:p>
        </p:txBody>
      </p:sp>
      <p:pic>
        <p:nvPicPr>
          <p:cNvPr id="4" name="Picture 2" descr="Knowle C of E Primary Academy - Home">
            <a:extLst>
              <a:ext uri="{FF2B5EF4-FFF2-40B4-BE49-F238E27FC236}">
                <a16:creationId xmlns:a16="http://schemas.microsoft.com/office/drawing/2014/main" id="{D3580320-B3F5-2044-BB91-02E33B15163D}"/>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39626" y="5486400"/>
            <a:ext cx="801180" cy="101290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p:cNvPicPr>
            <a:picLocks noChangeAspect="1"/>
          </p:cNvPicPr>
          <p:nvPr/>
        </p:nvPicPr>
        <p:blipFill rotWithShape="1">
          <a:blip r:embed="rId3"/>
          <a:srcRect l="42249" t="15844" r="18633" b="46708"/>
          <a:stretch/>
        </p:blipFill>
        <p:spPr>
          <a:xfrm>
            <a:off x="127000" y="2171959"/>
            <a:ext cx="6184900" cy="4391964"/>
          </a:xfrm>
          <a:prstGeom prst="rect">
            <a:avLst/>
          </a:prstGeom>
        </p:spPr>
      </p:pic>
      <p:pic>
        <p:nvPicPr>
          <p:cNvPr id="7" name="Picture 6"/>
          <p:cNvPicPr>
            <a:picLocks noChangeAspect="1"/>
          </p:cNvPicPr>
          <p:nvPr/>
        </p:nvPicPr>
        <p:blipFill rotWithShape="1">
          <a:blip r:embed="rId3"/>
          <a:srcRect l="42325" t="53528" r="18789" b="9248"/>
          <a:stretch/>
        </p:blipFill>
        <p:spPr>
          <a:xfrm>
            <a:off x="6311900" y="2171959"/>
            <a:ext cx="5829300" cy="4394395"/>
          </a:xfrm>
          <a:prstGeom prst="rect">
            <a:avLst/>
          </a:prstGeom>
        </p:spPr>
      </p:pic>
    </p:spTree>
    <p:extLst>
      <p:ext uri="{BB962C8B-B14F-4D97-AF65-F5344CB8AC3E}">
        <p14:creationId xmlns:p14="http://schemas.microsoft.com/office/powerpoint/2010/main" val="290094359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65100" y="1384300"/>
            <a:ext cx="12026900" cy="4333995"/>
          </a:xfrm>
        </p:spPr>
        <p:txBody>
          <a:bodyPr>
            <a:noAutofit/>
          </a:bodyPr>
          <a:lstStyle/>
          <a:p>
            <a:endParaRPr lang="en-GB" dirty="0">
              <a:latin typeface="Comic Sans MS" panose="030F0902030302020204" pitchFamily="66" charset="0"/>
            </a:endParaRPr>
          </a:p>
          <a:p>
            <a:pPr marL="0" indent="0">
              <a:buNone/>
            </a:pPr>
            <a:r>
              <a:rPr lang="en-GB" dirty="0">
                <a:latin typeface="Twinkl" panose="02000000000000000000" pitchFamily="2" charset="0"/>
              </a:rPr>
              <a:t>Throughout the academic year, pupils will focus on the SOCIALISE, INTEREST and ENGAGE elements of wellbeing. A focus on religious and cultural connectivity will be realised by concentrating on a theme of ‘celebration and Good News’. Opportunities to include: the study of world religions focusing on Christianity and Judaism and the variety of ways in which followers connect with each other to celebrate their faith. Our community events for the year will be linked to Knowle Parish Church. Our Nativity will take place at the church and later in the year we will be focusing on how we can help care for our environment and community. Part of amazing link with the church will be joining in their celebrations of The Great Big Green Week. This will directly link to our learning about the Christian story of Creation and think about what we can do to look after our amazing world. </a:t>
            </a:r>
          </a:p>
          <a:p>
            <a:pPr marL="0" indent="0">
              <a:buNone/>
            </a:pPr>
            <a:r>
              <a:rPr lang="en-GB" dirty="0">
                <a:latin typeface="Twinkl" panose="02000000000000000000" pitchFamily="2" charset="0"/>
              </a:rPr>
              <a:t>By the end of the academic year pupils should have: extended their relationships and connected with a range of people from different faith traditions; improved their understanding of how each religion chooses to ‘celebrate’ and pass on its stories, values and beliefs. The children will have the opportunity to have volunteered and given their time to support local and environmental initiatives, making a contribution to the wider life of the global community</a:t>
            </a:r>
            <a:r>
              <a:rPr lang="en-GB" dirty="0">
                <a:latin typeface="Comic Sans MS" panose="030F0702030302020204" pitchFamily="66" charset="0"/>
              </a:rPr>
              <a:t>. </a:t>
            </a:r>
          </a:p>
        </p:txBody>
      </p:sp>
      <p:sp>
        <p:nvSpPr>
          <p:cNvPr id="4" name="Title 1"/>
          <p:cNvSpPr>
            <a:spLocks noGrp="1"/>
          </p:cNvSpPr>
          <p:nvPr>
            <p:ph type="title"/>
          </p:nvPr>
        </p:nvSpPr>
        <p:spPr>
          <a:xfrm>
            <a:off x="713061" y="235190"/>
            <a:ext cx="9784080" cy="1508760"/>
          </a:xfrm>
        </p:spPr>
        <p:txBody>
          <a:bodyPr>
            <a:normAutofit/>
          </a:bodyPr>
          <a:lstStyle/>
          <a:p>
            <a:r>
              <a:rPr lang="en-GB" sz="4800" b="1" u="sng" dirty="0">
                <a:solidFill>
                  <a:schemeClr val="bg1"/>
                </a:solidFill>
                <a:latin typeface="Twinkl" panose="02000000000000000000" pitchFamily="2" charset="0"/>
              </a:rPr>
              <a:t>OUR YEAR 1 SMILE Agenda</a:t>
            </a:r>
          </a:p>
        </p:txBody>
      </p:sp>
      <p:pic>
        <p:nvPicPr>
          <p:cNvPr id="5" name="Picture 2" descr="Knowle C of E Primary Academy - Home">
            <a:extLst>
              <a:ext uri="{FF2B5EF4-FFF2-40B4-BE49-F238E27FC236}">
                <a16:creationId xmlns:a16="http://schemas.microsoft.com/office/drawing/2014/main" id="{0B5C9B05-A059-BE44-9F57-DB2CFC08B669}"/>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059760" y="371395"/>
            <a:ext cx="801180" cy="10129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1789856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3773" r="4245"/>
          <a:stretch/>
        </p:blipFill>
        <p:spPr>
          <a:xfrm rot="10800000">
            <a:off x="0" y="0"/>
            <a:ext cx="4953000" cy="4038600"/>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l="30972" t="24259"/>
          <a:stretch/>
        </p:blipFill>
        <p:spPr>
          <a:xfrm>
            <a:off x="4737100" y="0"/>
            <a:ext cx="4301364" cy="3613146"/>
          </a:xfrm>
          <a:prstGeom prst="rect">
            <a:avLst/>
          </a:prstGeom>
        </p:spPr>
      </p:pic>
      <p:pic>
        <p:nvPicPr>
          <p:cNvPr id="4" name="Pictur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 y="4038600"/>
            <a:ext cx="3759199" cy="2819399"/>
          </a:xfrm>
          <a:prstGeom prst="rect">
            <a:avLst/>
          </a:prstGeom>
        </p:spPr>
      </p:pic>
      <p:pic>
        <p:nvPicPr>
          <p:cNvPr id="6" name="Picture 5"/>
          <p:cNvPicPr>
            <a:picLocks noChangeAspect="1"/>
          </p:cNvPicPr>
          <p:nvPr/>
        </p:nvPicPr>
        <p:blipFill rotWithShape="1">
          <a:blip r:embed="rId5" cstate="print">
            <a:extLst>
              <a:ext uri="{28A0092B-C50C-407E-A947-70E740481C1C}">
                <a14:useLocalDpi xmlns:a14="http://schemas.microsoft.com/office/drawing/2010/main" val="0"/>
              </a:ext>
            </a:extLst>
          </a:blip>
          <a:srcRect/>
          <a:stretch/>
        </p:blipFill>
        <p:spPr>
          <a:xfrm>
            <a:off x="3759200" y="3613147"/>
            <a:ext cx="4326466" cy="3244851"/>
          </a:xfrm>
          <a:prstGeom prst="rect">
            <a:avLst/>
          </a:prstGeom>
        </p:spPr>
      </p:pic>
      <p:pic>
        <p:nvPicPr>
          <p:cNvPr id="7" name="Picture 6"/>
          <p:cNvPicPr>
            <a:picLocks noChangeAspect="1"/>
          </p:cNvPicPr>
          <p:nvPr/>
        </p:nvPicPr>
        <p:blipFill rotWithShape="1">
          <a:blip r:embed="rId6" cstate="print">
            <a:extLst>
              <a:ext uri="{28A0092B-C50C-407E-A947-70E740481C1C}">
                <a14:useLocalDpi xmlns:a14="http://schemas.microsoft.com/office/drawing/2010/main" val="0"/>
              </a:ext>
            </a:extLst>
          </a:blip>
          <a:srcRect r="15126"/>
          <a:stretch/>
        </p:blipFill>
        <p:spPr>
          <a:xfrm rot="5400000">
            <a:off x="8830880" y="207584"/>
            <a:ext cx="3568703" cy="3153536"/>
          </a:xfrm>
          <a:prstGeom prst="rect">
            <a:avLst/>
          </a:prstGeom>
        </p:spPr>
      </p:pic>
      <p:pic>
        <p:nvPicPr>
          <p:cNvPr id="8" name="Picture 7"/>
          <p:cNvPicPr>
            <a:picLocks noChangeAspect="1"/>
          </p:cNvPicPr>
          <p:nvPr/>
        </p:nvPicPr>
        <p:blipFill rotWithShape="1">
          <a:blip r:embed="rId7" cstate="print">
            <a:extLst>
              <a:ext uri="{28A0092B-C50C-407E-A947-70E740481C1C}">
                <a14:useLocalDpi xmlns:a14="http://schemas.microsoft.com/office/drawing/2010/main" val="0"/>
              </a:ext>
            </a:extLst>
          </a:blip>
          <a:srcRect t="7637"/>
          <a:stretch/>
        </p:blipFill>
        <p:spPr>
          <a:xfrm>
            <a:off x="7518399" y="3568704"/>
            <a:ext cx="4656663" cy="3289294"/>
          </a:xfrm>
          <a:prstGeom prst="rect">
            <a:avLst/>
          </a:prstGeom>
        </p:spPr>
      </p:pic>
    </p:spTree>
    <p:extLst>
      <p:ext uri="{BB962C8B-B14F-4D97-AF65-F5344CB8AC3E}">
        <p14:creationId xmlns:p14="http://schemas.microsoft.com/office/powerpoint/2010/main" val="30988547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02919" y="2011679"/>
            <a:ext cx="9784080" cy="4696692"/>
          </a:xfrm>
        </p:spPr>
        <p:txBody>
          <a:bodyPr>
            <a:normAutofit fontScale="85000" lnSpcReduction="20000"/>
          </a:bodyPr>
          <a:lstStyle/>
          <a:p>
            <a:endParaRPr lang="en-GB" sz="2400" dirty="0">
              <a:latin typeface="Comic Sans MS" panose="030F0702030302020204" pitchFamily="66" charset="0"/>
            </a:endParaRPr>
          </a:p>
          <a:p>
            <a:r>
              <a:rPr lang="en-GB" sz="2400" dirty="0">
                <a:latin typeface="Twinkl" panose="02000000000000000000" pitchFamily="2" charset="0"/>
              </a:rPr>
              <a:t>Celebrating our amazing children – ‘All About Me’ posters</a:t>
            </a:r>
          </a:p>
          <a:p>
            <a:r>
              <a:rPr lang="en-GB" sz="2400" dirty="0">
                <a:latin typeface="Twinkl" panose="02000000000000000000" pitchFamily="2" charset="0"/>
              </a:rPr>
              <a:t>Pyjama day- hoping for some ‘Peace at Last’!</a:t>
            </a:r>
          </a:p>
          <a:p>
            <a:r>
              <a:rPr lang="en-GB" sz="2400" dirty="0">
                <a:latin typeface="Twinkl" panose="02000000000000000000" pitchFamily="2" charset="0"/>
              </a:rPr>
              <a:t>Celebrating our wonderful world linking to the Christian story of Creation – ready</a:t>
            </a:r>
          </a:p>
          <a:p>
            <a:pPr marL="0" indent="0">
              <a:buNone/>
            </a:pPr>
            <a:r>
              <a:rPr lang="en-GB" sz="2400" dirty="0">
                <a:latin typeface="Twinkl" panose="02000000000000000000" pitchFamily="2" charset="0"/>
              </a:rPr>
              <a:t>   to link with The Great Big Green Week later in the year</a:t>
            </a:r>
          </a:p>
          <a:p>
            <a:r>
              <a:rPr lang="en-GB" sz="2400" dirty="0">
                <a:latin typeface="Twinkl" panose="02000000000000000000" pitchFamily="2" charset="0"/>
              </a:rPr>
              <a:t> Science investigation about our senses and learning about all animals including   </a:t>
            </a:r>
          </a:p>
          <a:p>
            <a:pPr marL="0" indent="0">
              <a:buNone/>
            </a:pPr>
            <a:r>
              <a:rPr lang="en-GB" sz="2400" dirty="0">
                <a:latin typeface="Twinkl" panose="02000000000000000000" pitchFamily="2" charset="0"/>
              </a:rPr>
              <a:t>    humans!</a:t>
            </a:r>
          </a:p>
          <a:p>
            <a:r>
              <a:rPr lang="en-GB" sz="2400" dirty="0">
                <a:latin typeface="Twinkl" panose="02000000000000000000" pitchFamily="2" charset="0"/>
              </a:rPr>
              <a:t>An amazing visit from the ‘Animal Lady’</a:t>
            </a:r>
          </a:p>
          <a:p>
            <a:pPr lvl="0"/>
            <a:r>
              <a:rPr lang="en-GB" sz="2400" dirty="0">
                <a:latin typeface="Twinkl" panose="02000000000000000000" pitchFamily="2" charset="0"/>
              </a:rPr>
              <a:t>Afternoon Tea – with a special guest – a tiger!</a:t>
            </a:r>
          </a:p>
          <a:p>
            <a:r>
              <a:rPr lang="en-GB" sz="2400" dirty="0">
                <a:latin typeface="Twinkl" panose="02000000000000000000" pitchFamily="2" charset="0"/>
              </a:rPr>
              <a:t>History learning all about Guy Fawkes and Bonfire Night</a:t>
            </a:r>
          </a:p>
          <a:p>
            <a:pPr lvl="0"/>
            <a:r>
              <a:rPr lang="en-GB" sz="2400" dirty="0">
                <a:latin typeface="Twinkl" panose="02000000000000000000" pitchFamily="2" charset="0"/>
              </a:rPr>
              <a:t>Lead the Nativity Service in </a:t>
            </a:r>
            <a:r>
              <a:rPr lang="en-GB" sz="2400" dirty="0" err="1">
                <a:latin typeface="Twinkl" panose="02000000000000000000" pitchFamily="2" charset="0"/>
              </a:rPr>
              <a:t>Knowle</a:t>
            </a:r>
            <a:r>
              <a:rPr lang="en-GB" sz="2400" dirty="0">
                <a:latin typeface="Twinkl" panose="02000000000000000000" pitchFamily="2" charset="0"/>
              </a:rPr>
              <a:t> Parish Church </a:t>
            </a:r>
          </a:p>
          <a:p>
            <a:pPr marL="0" lvl="0" indent="0">
              <a:buNone/>
            </a:pPr>
            <a:r>
              <a:rPr lang="en-GB" sz="2400" dirty="0">
                <a:latin typeface="Twinkl" panose="02000000000000000000" pitchFamily="2" charset="0"/>
              </a:rPr>
              <a:t>  (Friday 13</a:t>
            </a:r>
            <a:r>
              <a:rPr lang="en-GB" sz="2400" baseline="30000" dirty="0">
                <a:latin typeface="Twinkl" panose="02000000000000000000" pitchFamily="2" charset="0"/>
              </a:rPr>
              <a:t>th</a:t>
            </a:r>
            <a:r>
              <a:rPr lang="en-GB" sz="2400" dirty="0">
                <a:latin typeface="Twinkl" panose="02000000000000000000" pitchFamily="2" charset="0"/>
              </a:rPr>
              <a:t> December 2024 – 2.15pm)</a:t>
            </a:r>
          </a:p>
          <a:p>
            <a:pPr lvl="0"/>
            <a:endParaRPr lang="en-GB" sz="2400" dirty="0">
              <a:latin typeface="Comic Sans MS" panose="030F0702030302020204" pitchFamily="66" charset="0"/>
            </a:endParaRPr>
          </a:p>
          <a:p>
            <a:endParaRPr lang="en-GB" dirty="0"/>
          </a:p>
        </p:txBody>
      </p:sp>
      <p:sp>
        <p:nvSpPr>
          <p:cNvPr id="4" name="Title 1"/>
          <p:cNvSpPr>
            <a:spLocks noGrp="1"/>
          </p:cNvSpPr>
          <p:nvPr>
            <p:ph type="title"/>
          </p:nvPr>
        </p:nvSpPr>
        <p:spPr>
          <a:xfrm>
            <a:off x="615090" y="218861"/>
            <a:ext cx="10814909" cy="1508760"/>
          </a:xfrm>
        </p:spPr>
        <p:txBody>
          <a:bodyPr>
            <a:normAutofit/>
          </a:bodyPr>
          <a:lstStyle/>
          <a:p>
            <a:r>
              <a:rPr lang="en-GB" sz="5400" b="1" u="sng" dirty="0">
                <a:solidFill>
                  <a:schemeClr val="bg1"/>
                </a:solidFill>
                <a:latin typeface="Twinkl" panose="02000000000000000000" pitchFamily="2" charset="0"/>
              </a:rPr>
              <a:t>CELEBRATION AND GOOD NEWS</a:t>
            </a:r>
          </a:p>
        </p:txBody>
      </p:sp>
      <p:pic>
        <p:nvPicPr>
          <p:cNvPr id="5" name="Picture 2" descr="Knowle C of E Primary Academy - Home">
            <a:extLst>
              <a:ext uri="{FF2B5EF4-FFF2-40B4-BE49-F238E27FC236}">
                <a16:creationId xmlns:a16="http://schemas.microsoft.com/office/drawing/2014/main" id="{385ACBBC-4244-1049-A10A-5528B2925FCB}"/>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39626" y="5486400"/>
            <a:ext cx="801180" cy="1012905"/>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p:cNvPicPr>
            <a:picLocks noChangeAspect="1"/>
          </p:cNvPicPr>
          <p:nvPr/>
        </p:nvPicPr>
        <p:blipFill rotWithShape="1">
          <a:blip r:embed="rId3"/>
          <a:srcRect l="7711" t="15840" r="35648" b="11961"/>
          <a:stretch/>
        </p:blipFill>
        <p:spPr>
          <a:xfrm>
            <a:off x="10337588" y="4562071"/>
            <a:ext cx="1683788" cy="2146300"/>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884688" y="4898621"/>
            <a:ext cx="2413000" cy="1809750"/>
          </a:xfrm>
          <a:prstGeom prst="rect">
            <a:avLst/>
          </a:prstGeom>
        </p:spPr>
      </p:pic>
    </p:spTree>
    <p:extLst>
      <p:ext uri="{BB962C8B-B14F-4D97-AF65-F5344CB8AC3E}">
        <p14:creationId xmlns:p14="http://schemas.microsoft.com/office/powerpoint/2010/main" val="383932153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756D7F-3267-6447-A7B4-0B67EE21A3F1}"/>
              </a:ext>
            </a:extLst>
          </p:cNvPr>
          <p:cNvSpPr>
            <a:spLocks noGrp="1"/>
          </p:cNvSpPr>
          <p:nvPr>
            <p:ph type="title"/>
          </p:nvPr>
        </p:nvSpPr>
        <p:spPr/>
        <p:txBody>
          <a:bodyPr/>
          <a:lstStyle/>
          <a:p>
            <a:endParaRPr lang="en-GB"/>
          </a:p>
        </p:txBody>
      </p:sp>
      <p:pic>
        <p:nvPicPr>
          <p:cNvPr id="9" name="Content Placeholder 8"/>
          <p:cNvPicPr>
            <a:picLocks noGrp="1" noChangeAspect="1"/>
          </p:cNvPicPr>
          <p:nvPr>
            <p:ph idx="1"/>
          </p:nvPr>
        </p:nvPicPr>
        <p:blipFill rotWithShape="1">
          <a:blip r:embed="rId2" cstate="print">
            <a:extLst>
              <a:ext uri="{28A0092B-C50C-407E-A947-70E740481C1C}">
                <a14:useLocalDpi xmlns:a14="http://schemas.microsoft.com/office/drawing/2010/main" val="0"/>
              </a:ext>
            </a:extLst>
          </a:blip>
          <a:srcRect l="12051" b="10340"/>
          <a:stretch/>
        </p:blipFill>
        <p:spPr>
          <a:xfrm>
            <a:off x="0" y="7999"/>
            <a:ext cx="4794903" cy="3364233"/>
          </a:xfrm>
        </p:spPr>
      </p:pic>
      <p:pic>
        <p:nvPicPr>
          <p:cNvPr id="10" name="Picture 9"/>
          <p:cNvPicPr>
            <a:picLocks noChangeAspect="1"/>
          </p:cNvPicPr>
          <p:nvPr/>
        </p:nvPicPr>
        <p:blipFill rotWithShape="1">
          <a:blip r:embed="rId3" cstate="print">
            <a:extLst>
              <a:ext uri="{28A0092B-C50C-407E-A947-70E740481C1C}">
                <a14:useLocalDpi xmlns:a14="http://schemas.microsoft.com/office/drawing/2010/main" val="0"/>
              </a:ext>
            </a:extLst>
          </a:blip>
          <a:srcRect b="7747"/>
          <a:stretch/>
        </p:blipFill>
        <p:spPr>
          <a:xfrm rot="5400000">
            <a:off x="3188135" y="735577"/>
            <a:ext cx="4965700" cy="3435758"/>
          </a:xfrm>
          <a:prstGeom prst="rect">
            <a:avLst/>
          </a:prstGeom>
        </p:spPr>
      </p:pic>
      <p:pic>
        <p:nvPicPr>
          <p:cNvPr id="11" name="Picture 1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3321407"/>
            <a:ext cx="4653525" cy="3490144"/>
          </a:xfrm>
          <a:prstGeom prst="rect">
            <a:avLst/>
          </a:prstGeom>
        </p:spPr>
      </p:pic>
      <p:pic>
        <p:nvPicPr>
          <p:cNvPr id="12" name="Picture 1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271942" y="0"/>
            <a:ext cx="3831979" cy="5109305"/>
          </a:xfrm>
          <a:prstGeom prst="rect">
            <a:avLst/>
          </a:prstGeom>
        </p:spPr>
      </p:pic>
      <p:pic>
        <p:nvPicPr>
          <p:cNvPr id="13" name="Picture 12"/>
          <p:cNvPicPr>
            <a:picLocks noChangeAspect="1"/>
          </p:cNvPicPr>
          <p:nvPr/>
        </p:nvPicPr>
        <p:blipFill rotWithShape="1">
          <a:blip r:embed="rId6" cstate="print">
            <a:extLst>
              <a:ext uri="{28A0092B-C50C-407E-A947-70E740481C1C}">
                <a14:useLocalDpi xmlns:a14="http://schemas.microsoft.com/office/drawing/2010/main" val="0"/>
              </a:ext>
            </a:extLst>
          </a:blip>
          <a:srcRect l="32917" r="20694" b="16482"/>
          <a:stretch/>
        </p:blipFill>
        <p:spPr>
          <a:xfrm>
            <a:off x="10139051" y="121474"/>
            <a:ext cx="2139395" cy="2888825"/>
          </a:xfrm>
          <a:prstGeom prst="rect">
            <a:avLst/>
          </a:prstGeom>
        </p:spPr>
      </p:pic>
      <p:pic>
        <p:nvPicPr>
          <p:cNvPr id="14" name="Picture 13"/>
          <p:cNvPicPr>
            <a:picLocks noChangeAspect="1"/>
          </p:cNvPicPr>
          <p:nvPr/>
        </p:nvPicPr>
        <p:blipFill rotWithShape="1">
          <a:blip r:embed="rId7" cstate="print">
            <a:extLst>
              <a:ext uri="{28A0092B-C50C-407E-A947-70E740481C1C}">
                <a14:useLocalDpi xmlns:a14="http://schemas.microsoft.com/office/drawing/2010/main" val="0"/>
              </a:ext>
            </a:extLst>
          </a:blip>
          <a:srcRect l="39027" t="9445" r="15278" b="17778"/>
          <a:stretch/>
        </p:blipFill>
        <p:spPr>
          <a:xfrm>
            <a:off x="9055100" y="3131772"/>
            <a:ext cx="3136900" cy="3747118"/>
          </a:xfrm>
          <a:prstGeom prst="rect">
            <a:avLst/>
          </a:prstGeom>
        </p:spPr>
      </p:pic>
      <p:pic>
        <p:nvPicPr>
          <p:cNvPr id="16" name="Picture 15"/>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599895" y="3639541"/>
            <a:ext cx="4455205" cy="3246190"/>
          </a:xfrm>
          <a:prstGeom prst="rect">
            <a:avLst/>
          </a:prstGeom>
        </p:spPr>
      </p:pic>
    </p:spTree>
    <p:extLst>
      <p:ext uri="{BB962C8B-B14F-4D97-AF65-F5344CB8AC3E}">
        <p14:creationId xmlns:p14="http://schemas.microsoft.com/office/powerpoint/2010/main" val="89471073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5400" b="1" u="sng" dirty="0">
                <a:solidFill>
                  <a:schemeClr val="bg1"/>
                </a:solidFill>
                <a:latin typeface="Twinkl" panose="02000000000000000000" pitchFamily="2" charset="0"/>
              </a:rPr>
              <a:t>TRADITIONAL TALES</a:t>
            </a:r>
          </a:p>
        </p:txBody>
      </p:sp>
      <p:sp>
        <p:nvSpPr>
          <p:cNvPr id="3" name="Content Placeholder 2"/>
          <p:cNvSpPr>
            <a:spLocks noGrp="1"/>
          </p:cNvSpPr>
          <p:nvPr>
            <p:ph idx="1"/>
          </p:nvPr>
        </p:nvSpPr>
        <p:spPr>
          <a:xfrm>
            <a:off x="379959" y="1959428"/>
            <a:ext cx="10318520" cy="4898572"/>
          </a:xfrm>
        </p:spPr>
        <p:txBody>
          <a:bodyPr>
            <a:normAutofit/>
          </a:bodyPr>
          <a:lstStyle/>
          <a:p>
            <a:pPr>
              <a:buFont typeface="Arial" panose="020B0604020202020204" pitchFamily="34" charset="0"/>
              <a:buChar char="•"/>
            </a:pPr>
            <a:r>
              <a:rPr lang="en-GB" sz="2400" dirty="0">
                <a:latin typeface="Twinkl" panose="02000000000000000000" pitchFamily="2" charset="0"/>
              </a:rPr>
              <a:t>Jack and the Beanstalk Adventure Day</a:t>
            </a:r>
          </a:p>
          <a:p>
            <a:pPr>
              <a:buFont typeface="Arial" panose="020B0604020202020204" pitchFamily="34" charset="0"/>
              <a:buChar char="•"/>
            </a:pPr>
            <a:r>
              <a:rPr lang="en-GB" sz="2400" dirty="0">
                <a:latin typeface="Twinkl" panose="02000000000000000000" pitchFamily="2" charset="0"/>
              </a:rPr>
              <a:t>Bean planting in Science – will our seeds reach the Giant’s castle?</a:t>
            </a:r>
          </a:p>
          <a:p>
            <a:pPr>
              <a:buFont typeface="Arial" panose="020B0604020202020204" pitchFamily="34" charset="0"/>
              <a:buChar char="•"/>
            </a:pPr>
            <a:r>
              <a:rPr lang="en-GB" sz="2400" dirty="0">
                <a:latin typeface="Twinkl" panose="02000000000000000000" pitchFamily="2" charset="0"/>
              </a:rPr>
              <a:t>Exploring </a:t>
            </a:r>
            <a:r>
              <a:rPr lang="en-GB" sz="2400" dirty="0" err="1">
                <a:latin typeface="Twinkl" panose="02000000000000000000" pitchFamily="2" charset="0"/>
              </a:rPr>
              <a:t>Knowle</a:t>
            </a:r>
            <a:r>
              <a:rPr lang="en-GB" sz="2400" dirty="0">
                <a:latin typeface="Twinkl" panose="02000000000000000000" pitchFamily="2" charset="0"/>
              </a:rPr>
              <a:t> past and present – </a:t>
            </a:r>
            <a:r>
              <a:rPr lang="en-GB" sz="2400" dirty="0" smtClean="0">
                <a:latin typeface="Twinkl" panose="02000000000000000000" pitchFamily="2" charset="0"/>
              </a:rPr>
              <a:t>a </a:t>
            </a:r>
            <a:r>
              <a:rPr lang="en-GB" sz="2400" dirty="0">
                <a:latin typeface="Twinkl" panose="02000000000000000000" pitchFamily="2" charset="0"/>
              </a:rPr>
              <a:t>local walk </a:t>
            </a:r>
            <a:endParaRPr lang="en-GB" sz="2400" dirty="0" smtClean="0">
              <a:latin typeface="Twinkl" panose="02000000000000000000" pitchFamily="2" charset="0"/>
            </a:endParaRPr>
          </a:p>
          <a:p>
            <a:pPr marL="0" indent="0">
              <a:buNone/>
            </a:pPr>
            <a:r>
              <a:rPr lang="en-GB" sz="2400" dirty="0" smtClean="0">
                <a:latin typeface="Twinkl" panose="02000000000000000000" pitchFamily="2" charset="0"/>
              </a:rPr>
              <a:t>linked </a:t>
            </a:r>
            <a:r>
              <a:rPr lang="en-GB" sz="2400" dirty="0">
                <a:latin typeface="Twinkl" panose="02000000000000000000" pitchFamily="2" charset="0"/>
              </a:rPr>
              <a:t>to our local history</a:t>
            </a:r>
          </a:p>
          <a:p>
            <a:pPr>
              <a:buFont typeface="Arial" panose="020B0604020202020204" pitchFamily="34" charset="0"/>
              <a:buChar char="•"/>
            </a:pPr>
            <a:r>
              <a:rPr lang="en-GB" sz="2400" dirty="0">
                <a:latin typeface="Twinkl" panose="02000000000000000000" pitchFamily="2" charset="0"/>
              </a:rPr>
              <a:t>Visit from a former pupil of ‘the old </a:t>
            </a:r>
            <a:r>
              <a:rPr lang="en-GB" sz="2400" dirty="0" err="1">
                <a:latin typeface="Twinkl" panose="02000000000000000000" pitchFamily="2" charset="0"/>
              </a:rPr>
              <a:t>Knowle</a:t>
            </a:r>
            <a:r>
              <a:rPr lang="en-GB" sz="2400" dirty="0">
                <a:latin typeface="Twinkl" panose="02000000000000000000" pitchFamily="2" charset="0"/>
              </a:rPr>
              <a:t> School’</a:t>
            </a:r>
          </a:p>
          <a:p>
            <a:pPr>
              <a:buFont typeface="Arial" panose="020B0604020202020204" pitchFamily="34" charset="0"/>
              <a:buChar char="•"/>
            </a:pPr>
            <a:r>
              <a:rPr lang="en-GB" sz="2400" dirty="0">
                <a:latin typeface="Twinkl" panose="02000000000000000000" pitchFamily="2" charset="0"/>
              </a:rPr>
              <a:t>Three Little Pigs – storytelling, map work and material investigation</a:t>
            </a:r>
          </a:p>
          <a:p>
            <a:pPr>
              <a:buFont typeface="Arial" panose="020B0604020202020204" pitchFamily="34" charset="0"/>
              <a:buChar char="•"/>
            </a:pPr>
            <a:r>
              <a:rPr lang="en-GB" sz="2400" dirty="0">
                <a:latin typeface="Twinkl" panose="02000000000000000000" pitchFamily="2" charset="0"/>
              </a:rPr>
              <a:t>Visit from the Clergy of Knowle Parish Church exploring Christian Easter traditions</a:t>
            </a:r>
          </a:p>
          <a:p>
            <a:pPr>
              <a:buFont typeface="Arial" panose="020B0604020202020204" pitchFamily="34" charset="0"/>
              <a:buChar char="•"/>
            </a:pPr>
            <a:r>
              <a:rPr lang="en-GB" sz="2400" dirty="0">
                <a:latin typeface="Twinkl" panose="02000000000000000000" pitchFamily="2" charset="0"/>
              </a:rPr>
              <a:t>Easter Egg Hunt</a:t>
            </a:r>
          </a:p>
          <a:p>
            <a:endParaRPr lang="en-GB" sz="2400" dirty="0">
              <a:latin typeface="Comic Sans MS" panose="030F0902030302020204" pitchFamily="66" charset="0"/>
            </a:endParaRPr>
          </a:p>
          <a:p>
            <a:endParaRPr lang="en-GB" sz="2400" dirty="0"/>
          </a:p>
        </p:txBody>
      </p:sp>
      <p:pic>
        <p:nvPicPr>
          <p:cNvPr id="4" name="Picture 2" descr="Knowle C of E Primary Academy - Home">
            <a:extLst>
              <a:ext uri="{FF2B5EF4-FFF2-40B4-BE49-F238E27FC236}">
                <a16:creationId xmlns:a16="http://schemas.microsoft.com/office/drawing/2014/main" id="{D9DA820D-3DCF-EF40-9722-0D8CC8AE4F5B}"/>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010861" y="5564777"/>
            <a:ext cx="801180" cy="101290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9359400" y="1524257"/>
            <a:ext cx="3237256" cy="2427942"/>
          </a:xfrm>
          <a:prstGeom prst="rect">
            <a:avLst/>
          </a:prstGeom>
        </p:spPr>
      </p:pic>
    </p:spTree>
    <p:extLst>
      <p:ext uri="{BB962C8B-B14F-4D97-AF65-F5344CB8AC3E}">
        <p14:creationId xmlns:p14="http://schemas.microsoft.com/office/powerpoint/2010/main" val="145922364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0D3858-51B2-2840-97BF-060CC47F2044}"/>
              </a:ext>
            </a:extLst>
          </p:cNvPr>
          <p:cNvSpPr>
            <a:spLocks noGrp="1"/>
          </p:cNvSpPr>
          <p:nvPr>
            <p:ph type="title"/>
          </p:nvPr>
        </p:nvSpPr>
        <p:spPr/>
        <p:txBody>
          <a:bodyPr/>
          <a:lstStyle/>
          <a:p>
            <a:endParaRPr lang="en-GB" dirty="0"/>
          </a:p>
        </p:txBody>
      </p:sp>
      <p:pic>
        <p:nvPicPr>
          <p:cNvPr id="12" name="Content Placeholder 11"/>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4567459" y="2756208"/>
            <a:ext cx="3108691" cy="4144921"/>
          </a:xfrm>
        </p:spPr>
      </p:pic>
      <p:pic>
        <p:nvPicPr>
          <p:cNvPr id="13" name="Picture 1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 y="0"/>
            <a:ext cx="4935785" cy="3701839"/>
          </a:xfrm>
          <a:prstGeom prst="rect">
            <a:avLst/>
          </a:prstGeom>
        </p:spPr>
      </p:pic>
      <p:pic>
        <p:nvPicPr>
          <p:cNvPr id="18" name="Picture 1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411534" y="0"/>
            <a:ext cx="3780465" cy="4851400"/>
          </a:xfrm>
          <a:prstGeom prst="rect">
            <a:avLst/>
          </a:prstGeom>
        </p:spPr>
      </p:pic>
      <p:pic>
        <p:nvPicPr>
          <p:cNvPr id="3" name="Picture 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10800000">
            <a:off x="7580478" y="3399359"/>
            <a:ext cx="4611521" cy="3458641"/>
          </a:xfrm>
          <a:prstGeom prst="rect">
            <a:avLst/>
          </a:prstGeom>
        </p:spPr>
      </p:pic>
      <p:pic>
        <p:nvPicPr>
          <p:cNvPr id="5" name="Picture 4"/>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10800000">
            <a:off x="0" y="3465911"/>
            <a:ext cx="4580291" cy="3435218"/>
          </a:xfrm>
          <a:prstGeom prst="rect">
            <a:avLst/>
          </a:prstGeom>
        </p:spPr>
      </p:pic>
      <p:pic>
        <p:nvPicPr>
          <p:cNvPr id="6" name="Picture 5"/>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rot="10800000">
            <a:off x="4174485" y="36911"/>
            <a:ext cx="4522785" cy="3392089"/>
          </a:xfrm>
          <a:prstGeom prst="rect">
            <a:avLst/>
          </a:prstGeom>
        </p:spPr>
      </p:pic>
    </p:spTree>
    <p:extLst>
      <p:ext uri="{BB962C8B-B14F-4D97-AF65-F5344CB8AC3E}">
        <p14:creationId xmlns:p14="http://schemas.microsoft.com/office/powerpoint/2010/main" val="350717317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5400" b="1" u="sng" dirty="0">
                <a:solidFill>
                  <a:schemeClr val="bg1"/>
                </a:solidFill>
                <a:latin typeface="Twinkl" panose="02000000000000000000" pitchFamily="2" charset="0"/>
              </a:rPr>
              <a:t>Exploring and explorers</a:t>
            </a:r>
          </a:p>
        </p:txBody>
      </p:sp>
      <p:sp>
        <p:nvSpPr>
          <p:cNvPr id="3" name="Content Placeholder 2"/>
          <p:cNvSpPr>
            <a:spLocks noGrp="1"/>
          </p:cNvSpPr>
          <p:nvPr>
            <p:ph idx="1"/>
          </p:nvPr>
        </p:nvSpPr>
        <p:spPr>
          <a:xfrm>
            <a:off x="470263" y="2050868"/>
            <a:ext cx="9968096" cy="5042263"/>
          </a:xfrm>
        </p:spPr>
        <p:txBody>
          <a:bodyPr>
            <a:normAutofit/>
          </a:bodyPr>
          <a:lstStyle/>
          <a:p>
            <a:pPr lvl="0"/>
            <a:r>
              <a:rPr lang="en-GB" sz="2400" dirty="0">
                <a:latin typeface="Twinkl" panose="02000000000000000000" pitchFamily="2" charset="0"/>
              </a:rPr>
              <a:t>Explorer Day – come to school as a famous explorer, build a giant aeroplane to use on ‘expeditions’!</a:t>
            </a:r>
          </a:p>
          <a:p>
            <a:pPr lvl="0"/>
            <a:r>
              <a:rPr lang="en-GB" sz="2400" dirty="0">
                <a:latin typeface="Twinkl" panose="02000000000000000000" pitchFamily="2" charset="0"/>
              </a:rPr>
              <a:t>Creating our own flying machine like The Wright Brothers</a:t>
            </a:r>
          </a:p>
          <a:p>
            <a:pPr lvl="0"/>
            <a:r>
              <a:rPr lang="en-GB" sz="2400" dirty="0">
                <a:latin typeface="Twinkl" panose="02000000000000000000" pitchFamily="2" charset="0"/>
              </a:rPr>
              <a:t>Following the penguin’s adventure in ‘Lost and Found’ and ‘Up </a:t>
            </a:r>
            <a:endParaRPr lang="en-GB" sz="2400" dirty="0" smtClean="0">
              <a:latin typeface="Twinkl" panose="02000000000000000000" pitchFamily="2" charset="0"/>
            </a:endParaRPr>
          </a:p>
          <a:p>
            <a:pPr marL="0" lvl="0" indent="0">
              <a:buNone/>
            </a:pPr>
            <a:r>
              <a:rPr lang="en-GB" sz="2400" dirty="0" smtClean="0">
                <a:latin typeface="Twinkl" panose="02000000000000000000" pitchFamily="2" charset="0"/>
              </a:rPr>
              <a:t>and </a:t>
            </a:r>
            <a:r>
              <a:rPr lang="en-GB" sz="2400" dirty="0">
                <a:latin typeface="Twinkl" panose="02000000000000000000" pitchFamily="2" charset="0"/>
              </a:rPr>
              <a:t>Down’ travelling the world to learn </a:t>
            </a:r>
            <a:endParaRPr lang="en-GB" sz="2400" dirty="0" smtClean="0">
              <a:latin typeface="Twinkl" panose="02000000000000000000" pitchFamily="2" charset="0"/>
            </a:endParaRPr>
          </a:p>
          <a:p>
            <a:pPr marL="0" lvl="0" indent="0">
              <a:buNone/>
            </a:pPr>
            <a:r>
              <a:rPr lang="en-GB" sz="2400" dirty="0" smtClean="0">
                <a:latin typeface="Twinkl" panose="02000000000000000000" pitchFamily="2" charset="0"/>
              </a:rPr>
              <a:t>about </a:t>
            </a:r>
            <a:r>
              <a:rPr lang="en-GB" sz="2400" dirty="0">
                <a:latin typeface="Twinkl" panose="02000000000000000000" pitchFamily="2" charset="0"/>
              </a:rPr>
              <a:t>the different continents</a:t>
            </a:r>
          </a:p>
          <a:p>
            <a:pPr lvl="0"/>
            <a:r>
              <a:rPr lang="en-GB" sz="2400" dirty="0">
                <a:latin typeface="Twinkl" panose="02000000000000000000" pitchFamily="2" charset="0"/>
              </a:rPr>
              <a:t>Sports Day</a:t>
            </a:r>
          </a:p>
          <a:p>
            <a:r>
              <a:rPr lang="en-GB" sz="2400" dirty="0">
                <a:latin typeface="Twinkl" panose="02000000000000000000" pitchFamily="2" charset="0"/>
              </a:rPr>
              <a:t>Exploring the Jewish Faith including </a:t>
            </a:r>
            <a:endParaRPr lang="en-GB" sz="2400" dirty="0" smtClean="0">
              <a:latin typeface="Twinkl" panose="02000000000000000000" pitchFamily="2" charset="0"/>
            </a:endParaRPr>
          </a:p>
          <a:p>
            <a:pPr marL="0" indent="0">
              <a:buNone/>
            </a:pPr>
            <a:r>
              <a:rPr lang="en-GB" sz="2400" dirty="0" smtClean="0">
                <a:latin typeface="Twinkl" panose="02000000000000000000" pitchFamily="2" charset="0"/>
              </a:rPr>
              <a:t>a </a:t>
            </a:r>
            <a:r>
              <a:rPr lang="en-GB" sz="2400" dirty="0">
                <a:latin typeface="Twinkl" panose="02000000000000000000" pitchFamily="2" charset="0"/>
              </a:rPr>
              <a:t>visit to Singers Hill Synagogue.</a:t>
            </a:r>
          </a:p>
        </p:txBody>
      </p:sp>
      <p:pic>
        <p:nvPicPr>
          <p:cNvPr id="4" name="Picture 2" descr="Knowle C of E Primary Academy - Home">
            <a:extLst>
              <a:ext uri="{FF2B5EF4-FFF2-40B4-BE49-F238E27FC236}">
                <a16:creationId xmlns:a16="http://schemas.microsoft.com/office/drawing/2014/main" id="{B96C2BA5-BBD5-B94A-958C-C229A88638C2}"/>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010861" y="5564777"/>
            <a:ext cx="801180" cy="101290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324600" y="4119451"/>
            <a:ext cx="3074441" cy="2305831"/>
          </a:xfrm>
          <a:prstGeom prst="rect">
            <a:avLst/>
          </a:prstGeom>
        </p:spPr>
      </p:pic>
      <p:pic>
        <p:nvPicPr>
          <p:cNvPr id="6" name="Picture 5"/>
          <p:cNvPicPr>
            <a:picLocks noChangeAspect="1"/>
          </p:cNvPicPr>
          <p:nvPr/>
        </p:nvPicPr>
        <p:blipFill rotWithShape="1">
          <a:blip r:embed="rId4" cstate="print">
            <a:extLst>
              <a:ext uri="{28A0092B-C50C-407E-A947-70E740481C1C}">
                <a14:useLocalDpi xmlns:a14="http://schemas.microsoft.com/office/drawing/2010/main" val="0"/>
              </a:ext>
            </a:extLst>
          </a:blip>
          <a:srcRect l="8942" t="9681" r="10775" b="8240"/>
          <a:stretch/>
        </p:blipFill>
        <p:spPr>
          <a:xfrm>
            <a:off x="9645110" y="3389201"/>
            <a:ext cx="2413000" cy="3289300"/>
          </a:xfrm>
          <a:prstGeom prst="rect">
            <a:avLst/>
          </a:prstGeom>
        </p:spPr>
      </p:pic>
    </p:spTree>
    <p:extLst>
      <p:ext uri="{BB962C8B-B14F-4D97-AF65-F5344CB8AC3E}">
        <p14:creationId xmlns:p14="http://schemas.microsoft.com/office/powerpoint/2010/main" val="31649906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9987D4-BDAD-9643-95A4-C962D856412D}"/>
              </a:ext>
            </a:extLst>
          </p:cNvPr>
          <p:cNvSpPr>
            <a:spLocks noGrp="1"/>
          </p:cNvSpPr>
          <p:nvPr>
            <p:ph type="title"/>
          </p:nvPr>
        </p:nvSpPr>
        <p:spPr/>
        <p:txBody>
          <a:bodyPr/>
          <a:lstStyle/>
          <a:p>
            <a:endParaRPr lang="en-GB" dirty="0"/>
          </a:p>
        </p:txBody>
      </p:sp>
      <p:pic>
        <p:nvPicPr>
          <p:cNvPr id="9" name="Content Placeholder 8"/>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3725711" y="-17793"/>
            <a:ext cx="4607189" cy="3455392"/>
          </a:xfrm>
        </p:spPr>
      </p:pic>
      <p:pic>
        <p:nvPicPr>
          <p:cNvPr id="10" name="Picture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2383846" y="2957513"/>
            <a:ext cx="4457700" cy="3343275"/>
          </a:xfrm>
          <a:prstGeom prst="rect">
            <a:avLst/>
          </a:prstGeom>
        </p:spPr>
      </p:pic>
      <p:pic>
        <p:nvPicPr>
          <p:cNvPr id="12" name="Picture 11"/>
          <p:cNvPicPr>
            <a:picLocks noChangeAspect="1"/>
          </p:cNvPicPr>
          <p:nvPr/>
        </p:nvPicPr>
        <p:blipFill rotWithShape="1">
          <a:blip r:embed="rId4" cstate="print">
            <a:extLst>
              <a:ext uri="{28A0092B-C50C-407E-A947-70E740481C1C}">
                <a14:useLocalDpi xmlns:a14="http://schemas.microsoft.com/office/drawing/2010/main" val="0"/>
              </a:ext>
            </a:extLst>
          </a:blip>
          <a:srcRect b="10116"/>
          <a:stretch/>
        </p:blipFill>
        <p:spPr>
          <a:xfrm>
            <a:off x="8966148" y="2922070"/>
            <a:ext cx="3295650" cy="3949700"/>
          </a:xfrm>
          <a:prstGeom prst="rect">
            <a:avLst/>
          </a:prstGeom>
        </p:spPr>
      </p:pic>
      <p:pic>
        <p:nvPicPr>
          <p:cNvPr id="13" name="Picture 12"/>
          <p:cNvPicPr>
            <a:picLocks noChangeAspect="1"/>
          </p:cNvPicPr>
          <p:nvPr/>
        </p:nvPicPr>
        <p:blipFill>
          <a:blip r:embed="rId5"/>
          <a:stretch>
            <a:fillRect/>
          </a:stretch>
        </p:blipFill>
        <p:spPr>
          <a:xfrm>
            <a:off x="0" y="0"/>
            <a:ext cx="4224894" cy="3170195"/>
          </a:xfrm>
          <a:prstGeom prst="rect">
            <a:avLst/>
          </a:prstGeom>
        </p:spPr>
      </p:pic>
      <p:pic>
        <p:nvPicPr>
          <p:cNvPr id="14" name="Picture 13"/>
          <p:cNvPicPr>
            <a:picLocks noChangeAspect="1"/>
          </p:cNvPicPr>
          <p:nvPr/>
        </p:nvPicPr>
        <p:blipFill>
          <a:blip r:embed="rId6"/>
          <a:stretch>
            <a:fillRect/>
          </a:stretch>
        </p:blipFill>
        <p:spPr>
          <a:xfrm>
            <a:off x="0" y="3017187"/>
            <a:ext cx="2877561" cy="3840813"/>
          </a:xfrm>
          <a:prstGeom prst="rect">
            <a:avLst/>
          </a:prstGeom>
        </p:spPr>
      </p:pic>
      <p:pic>
        <p:nvPicPr>
          <p:cNvPr id="15" name="Picture 14"/>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029305" y="2771003"/>
            <a:ext cx="3065248" cy="4086997"/>
          </a:xfrm>
          <a:prstGeom prst="rect">
            <a:avLst/>
          </a:prstGeom>
        </p:spPr>
      </p:pic>
      <p:pic>
        <p:nvPicPr>
          <p:cNvPr id="16" name="Picture 15"/>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8043971" y="-31563"/>
            <a:ext cx="4217827" cy="3163370"/>
          </a:xfrm>
          <a:prstGeom prst="rect">
            <a:avLst/>
          </a:prstGeom>
        </p:spPr>
      </p:pic>
    </p:spTree>
    <p:extLst>
      <p:ext uri="{BB962C8B-B14F-4D97-AF65-F5344CB8AC3E}">
        <p14:creationId xmlns:p14="http://schemas.microsoft.com/office/powerpoint/2010/main" val="116845554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dirty="0" err="1">
                <a:solidFill>
                  <a:schemeClr val="bg1"/>
                </a:solidFill>
                <a:latin typeface="Twinkl" panose="02000000000000000000" pitchFamily="2" charset="0"/>
              </a:rPr>
              <a:t>pHONIcs</a:t>
            </a:r>
            <a:endParaRPr lang="en-GB" b="1" u="sng" dirty="0">
              <a:solidFill>
                <a:schemeClr val="bg1"/>
              </a:solidFill>
              <a:latin typeface="Twinkl" panose="02000000000000000000" pitchFamily="2" charset="0"/>
            </a:endParaRPr>
          </a:p>
        </p:txBody>
      </p:sp>
      <p:sp>
        <p:nvSpPr>
          <p:cNvPr id="3" name="Content Placeholder 2"/>
          <p:cNvSpPr>
            <a:spLocks noGrp="1"/>
          </p:cNvSpPr>
          <p:nvPr>
            <p:ph idx="1"/>
          </p:nvPr>
        </p:nvSpPr>
        <p:spPr>
          <a:xfrm>
            <a:off x="152400" y="1861938"/>
            <a:ext cx="9436099" cy="4206240"/>
          </a:xfrm>
        </p:spPr>
        <p:txBody>
          <a:bodyPr>
            <a:noAutofit/>
          </a:bodyPr>
          <a:lstStyle/>
          <a:p>
            <a:pPr marL="0" indent="0">
              <a:buNone/>
            </a:pPr>
            <a:r>
              <a:rPr lang="en-GB" sz="2400" dirty="0">
                <a:latin typeface="Twinkl" panose="02000000000000000000" pitchFamily="2" charset="0"/>
              </a:rPr>
              <a:t>Year One children will all take part in the Phonics Screening Check in June 2025. This involves the children reading 40 words; some real and some alien words. The purpose is to make sure the children are secure with their phonic knowledge and can apply it to unfamiliar words. </a:t>
            </a:r>
          </a:p>
          <a:p>
            <a:pPr marL="0" indent="0">
              <a:buNone/>
            </a:pPr>
            <a:endParaRPr lang="en-GB" sz="1100" dirty="0">
              <a:latin typeface="Twinkl" panose="02000000000000000000" pitchFamily="2" charset="0"/>
            </a:endParaRPr>
          </a:p>
          <a:p>
            <a:pPr marL="0" indent="0">
              <a:buNone/>
            </a:pPr>
            <a:r>
              <a:rPr lang="en-GB" sz="2400" dirty="0">
                <a:latin typeface="Twinkl" panose="02000000000000000000" pitchFamily="2" charset="0"/>
              </a:rPr>
              <a:t>Each week the children’s spellings will reflect the phonic learning from the classroom. The children’s reading books also consolidate their phonic learning.</a:t>
            </a:r>
          </a:p>
          <a:p>
            <a:pPr marL="0" indent="0">
              <a:buNone/>
            </a:pPr>
            <a:endParaRPr lang="en-GB" sz="1100" dirty="0">
              <a:latin typeface="Twinkl" panose="02000000000000000000" pitchFamily="2" charset="0"/>
            </a:endParaRPr>
          </a:p>
          <a:p>
            <a:pPr marL="0" indent="0">
              <a:buNone/>
            </a:pPr>
            <a:r>
              <a:rPr lang="en-GB" sz="2400" dirty="0">
                <a:latin typeface="Twinkl" panose="02000000000000000000" pitchFamily="2" charset="0"/>
              </a:rPr>
              <a:t>To help at home please ensure you are supporting your child to learn their spellings and reading daily with them (even for a few minutes).</a:t>
            </a:r>
          </a:p>
        </p:txBody>
      </p:sp>
      <p:pic>
        <p:nvPicPr>
          <p:cNvPr id="1026" name="Picture 2" descr="Y1 Phonics Screening Practise: New words | Teaching Resources"/>
          <p:cNvPicPr>
            <a:picLocks noChangeAspect="1" noChangeArrowheads="1"/>
          </p:cNvPicPr>
          <p:nvPr/>
        </p:nvPicPr>
        <p:blipFill rotWithShape="1">
          <a:blip r:embed="rId2">
            <a:extLst>
              <a:ext uri="{28A0092B-C50C-407E-A947-70E740481C1C}">
                <a14:useLocalDpi xmlns:a14="http://schemas.microsoft.com/office/drawing/2010/main" val="0"/>
              </a:ext>
            </a:extLst>
          </a:blip>
          <a:srcRect t="-499" b="26243"/>
          <a:stretch/>
        </p:blipFill>
        <p:spPr bwMode="auto">
          <a:xfrm>
            <a:off x="9713237" y="1940619"/>
            <a:ext cx="2085063" cy="2187244"/>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Year 1 Phonics Screening - St Joseph's Catholic Primary School"/>
          <p:cNvPicPr>
            <a:picLocks noChangeAspect="1" noChangeArrowheads="1"/>
          </p:cNvPicPr>
          <p:nvPr/>
        </p:nvPicPr>
        <p:blipFill rotWithShape="1">
          <a:blip r:embed="rId3">
            <a:extLst>
              <a:ext uri="{28A0092B-C50C-407E-A947-70E740481C1C}">
                <a14:useLocalDpi xmlns:a14="http://schemas.microsoft.com/office/drawing/2010/main" val="0"/>
              </a:ext>
            </a:extLst>
          </a:blip>
          <a:srcRect l="52707" t="27618" r="2910" b="6367"/>
          <a:stretch/>
        </p:blipFill>
        <p:spPr bwMode="auto">
          <a:xfrm>
            <a:off x="9739840" y="4408074"/>
            <a:ext cx="2058460" cy="22304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3175067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Knowle C of E Primary Academy - Home">
            <a:extLst>
              <a:ext uri="{FF2B5EF4-FFF2-40B4-BE49-F238E27FC236}">
                <a16:creationId xmlns:a16="http://schemas.microsoft.com/office/drawing/2014/main" id="{5E755D92-6D06-9242-9454-1EB2EA471A89}"/>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010861" y="5564777"/>
            <a:ext cx="801180" cy="1012905"/>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393700" y="609600"/>
            <a:ext cx="11137900" cy="707886"/>
          </a:xfrm>
          <a:prstGeom prst="rect">
            <a:avLst/>
          </a:prstGeom>
          <a:noFill/>
        </p:spPr>
        <p:txBody>
          <a:bodyPr wrap="square" rtlCol="0">
            <a:spAutoFit/>
          </a:bodyPr>
          <a:lstStyle/>
          <a:p>
            <a:r>
              <a:rPr lang="en-GB" sz="4000" b="1" u="sng" dirty="0">
                <a:solidFill>
                  <a:schemeClr val="bg1"/>
                </a:solidFill>
                <a:latin typeface="Twinkl" panose="02000000000000000000" pitchFamily="2" charset="0"/>
              </a:rPr>
              <a:t>Continuous Provision</a:t>
            </a:r>
          </a:p>
        </p:txBody>
      </p:sp>
      <p:sp>
        <p:nvSpPr>
          <p:cNvPr id="6" name="TextBox 5"/>
          <p:cNvSpPr txBox="1"/>
          <p:nvPr/>
        </p:nvSpPr>
        <p:spPr>
          <a:xfrm>
            <a:off x="273551" y="1889131"/>
            <a:ext cx="11137900" cy="2431435"/>
          </a:xfrm>
          <a:prstGeom prst="rect">
            <a:avLst/>
          </a:prstGeom>
          <a:noFill/>
        </p:spPr>
        <p:txBody>
          <a:bodyPr wrap="square" rtlCol="0">
            <a:spAutoFit/>
          </a:bodyPr>
          <a:lstStyle/>
          <a:p>
            <a:r>
              <a:rPr lang="en-GB" sz="2800" dirty="0">
                <a:latin typeface="Twinkl" panose="02000000000000000000" pitchFamily="2" charset="0"/>
              </a:rPr>
              <a:t>To enhance the children’s learning and help with their transition from Early Years, children will be benefitting from continuous provision. This means they will have some opportunities to choose their activities linked to the topic-based learning. </a:t>
            </a:r>
          </a:p>
          <a:p>
            <a:endParaRPr lang="en-GB" sz="4000" dirty="0">
              <a:latin typeface="Comic Sans MS" panose="030F0702030302020204" pitchFamily="66" charset="0"/>
            </a:endParaRPr>
          </a:p>
        </p:txBody>
      </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0800000">
            <a:off x="8242300" y="3805907"/>
            <a:ext cx="3695700" cy="2771775"/>
          </a:xfrm>
          <a:prstGeom prst="rect">
            <a:avLst/>
          </a:prstGeom>
        </p:spPr>
      </p:pic>
      <p:pic>
        <p:nvPicPr>
          <p:cNvPr id="4" name="Pictur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73551" y="3901157"/>
            <a:ext cx="3441700" cy="2581275"/>
          </a:xfrm>
          <a:prstGeom prst="rect">
            <a:avLst/>
          </a:prstGeom>
        </p:spPr>
      </p:pic>
      <p:pic>
        <p:nvPicPr>
          <p:cNvPr id="7" name="Picture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242841" y="3839834"/>
            <a:ext cx="3650463" cy="2737848"/>
          </a:xfrm>
          <a:prstGeom prst="rect">
            <a:avLst/>
          </a:prstGeom>
        </p:spPr>
      </p:pic>
    </p:spTree>
    <p:extLst>
      <p:ext uri="{BB962C8B-B14F-4D97-AF65-F5344CB8AC3E}">
        <p14:creationId xmlns:p14="http://schemas.microsoft.com/office/powerpoint/2010/main" val="184028135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B2084EC-31C9-9D48-BB18-F485730F77B3}"/>
              </a:ext>
            </a:extLst>
          </p:cNvPr>
          <p:cNvSpPr txBox="1"/>
          <p:nvPr/>
        </p:nvSpPr>
        <p:spPr>
          <a:xfrm>
            <a:off x="165100" y="1777893"/>
            <a:ext cx="12192000" cy="5816977"/>
          </a:xfrm>
          <a:prstGeom prst="rect">
            <a:avLst/>
          </a:prstGeom>
          <a:noFill/>
        </p:spPr>
        <p:txBody>
          <a:bodyPr wrap="square" rtlCol="0">
            <a:spAutoFit/>
          </a:bodyPr>
          <a:lstStyle/>
          <a:p>
            <a:r>
              <a:rPr lang="en-GB" sz="2800" u="sng" dirty="0">
                <a:latin typeface="Twinkl" panose="02000000000000000000" pitchFamily="2" charset="0"/>
              </a:rPr>
              <a:t>Monday </a:t>
            </a:r>
          </a:p>
          <a:p>
            <a:pPr marL="457200" indent="-457200">
              <a:buFont typeface="Arial" panose="020B0604020202020204" pitchFamily="34" charset="0"/>
              <a:buChar char="•"/>
            </a:pPr>
            <a:r>
              <a:rPr lang="en-GB" sz="2800" dirty="0">
                <a:latin typeface="Twinkl" panose="02000000000000000000" pitchFamily="2" charset="0"/>
              </a:rPr>
              <a:t>spelling test and new spellings given (please ensure red spelling book is in their bag)</a:t>
            </a:r>
          </a:p>
          <a:p>
            <a:pPr marL="457200" indent="-457200">
              <a:buFont typeface="Arial" panose="020B0604020202020204" pitchFamily="34" charset="0"/>
              <a:buChar char="•"/>
            </a:pPr>
            <a:r>
              <a:rPr lang="en-GB" sz="2800" dirty="0">
                <a:latin typeface="Twinkl" panose="02000000000000000000" pitchFamily="2" charset="0"/>
              </a:rPr>
              <a:t>collect in previous week’s reading book and new books sent home</a:t>
            </a:r>
          </a:p>
          <a:p>
            <a:r>
              <a:rPr lang="en-GB" sz="2800" u="sng" dirty="0">
                <a:latin typeface="Twinkl" panose="02000000000000000000" pitchFamily="2" charset="0"/>
              </a:rPr>
              <a:t>Wednesday</a:t>
            </a:r>
          </a:p>
          <a:p>
            <a:pPr marL="457200" indent="-457200">
              <a:buFont typeface="Arial" panose="020B0604020202020204" pitchFamily="34" charset="0"/>
              <a:buChar char="•"/>
            </a:pPr>
            <a:r>
              <a:rPr lang="en-GB" sz="2800" dirty="0">
                <a:latin typeface="Twinkl" panose="02000000000000000000" pitchFamily="2" charset="0"/>
              </a:rPr>
              <a:t>c</a:t>
            </a:r>
            <a:r>
              <a:rPr lang="en-GB" sz="2800" dirty="0" smtClean="0">
                <a:latin typeface="Twinkl" panose="02000000000000000000" pitchFamily="2" charset="0"/>
              </a:rPr>
              <a:t>ollect </a:t>
            </a:r>
            <a:r>
              <a:rPr lang="en-GB" sz="2800" dirty="0">
                <a:latin typeface="Twinkl" panose="02000000000000000000" pitchFamily="2" charset="0"/>
              </a:rPr>
              <a:t>in Home Learning books</a:t>
            </a:r>
          </a:p>
          <a:p>
            <a:r>
              <a:rPr lang="en-GB" sz="2800" u="sng" dirty="0">
                <a:latin typeface="Twinkl" panose="02000000000000000000" pitchFamily="2" charset="0"/>
              </a:rPr>
              <a:t>Thursday</a:t>
            </a:r>
          </a:p>
          <a:p>
            <a:pPr marL="457200" indent="-457200">
              <a:buFont typeface="Arial" panose="020B0604020202020204" pitchFamily="34" charset="0"/>
              <a:buChar char="•"/>
            </a:pPr>
            <a:r>
              <a:rPr lang="en-GB" sz="2800" dirty="0">
                <a:latin typeface="Twinkl" panose="02000000000000000000" pitchFamily="2" charset="0"/>
              </a:rPr>
              <a:t>l</a:t>
            </a:r>
            <a:r>
              <a:rPr lang="en-GB" sz="2800" dirty="0" smtClean="0">
                <a:latin typeface="Twinkl" panose="02000000000000000000" pitchFamily="2" charset="0"/>
              </a:rPr>
              <a:t>ibrary </a:t>
            </a:r>
            <a:r>
              <a:rPr lang="en-GB" sz="2800" dirty="0">
                <a:latin typeface="Twinkl" panose="02000000000000000000" pitchFamily="2" charset="0"/>
              </a:rPr>
              <a:t>books changed</a:t>
            </a:r>
            <a:endParaRPr lang="en-GB" sz="2800" u="sng" dirty="0">
              <a:latin typeface="Twinkl" panose="02000000000000000000" pitchFamily="2" charset="0"/>
            </a:endParaRPr>
          </a:p>
          <a:p>
            <a:r>
              <a:rPr lang="en-GB" sz="2800" u="sng" dirty="0">
                <a:latin typeface="Twinkl" panose="02000000000000000000" pitchFamily="2" charset="0"/>
              </a:rPr>
              <a:t>Friday</a:t>
            </a:r>
          </a:p>
          <a:p>
            <a:pPr marL="457200" indent="-457200">
              <a:buFont typeface="Arial" panose="020B0604020202020204" pitchFamily="34" charset="0"/>
              <a:buChar char="•"/>
            </a:pPr>
            <a:r>
              <a:rPr lang="en-GB" sz="2800" dirty="0">
                <a:latin typeface="Twinkl" panose="02000000000000000000" pitchFamily="2" charset="0"/>
              </a:rPr>
              <a:t>n</a:t>
            </a:r>
            <a:r>
              <a:rPr lang="en-GB" sz="2800" dirty="0" smtClean="0">
                <a:latin typeface="Twinkl" panose="02000000000000000000" pitchFamily="2" charset="0"/>
              </a:rPr>
              <a:t>ew </a:t>
            </a:r>
            <a:r>
              <a:rPr lang="en-GB" sz="2800" dirty="0">
                <a:latin typeface="Twinkl" panose="02000000000000000000" pitchFamily="2" charset="0"/>
              </a:rPr>
              <a:t>Home Learning given</a:t>
            </a:r>
          </a:p>
          <a:p>
            <a:pPr marL="457200" indent="-457200">
              <a:buFont typeface="Arial" panose="020B0604020202020204" pitchFamily="34" charset="0"/>
              <a:buChar char="•"/>
            </a:pPr>
            <a:endParaRPr lang="en-GB" sz="800" dirty="0">
              <a:latin typeface="Twinkl" panose="02000000000000000000" pitchFamily="2" charset="0"/>
            </a:endParaRPr>
          </a:p>
          <a:p>
            <a:pPr algn="ctr"/>
            <a:r>
              <a:rPr lang="en-GB" sz="2800" b="1" dirty="0">
                <a:solidFill>
                  <a:schemeClr val="accent1">
                    <a:lumMod val="40000"/>
                    <a:lumOff val="60000"/>
                  </a:schemeClr>
                </a:solidFill>
                <a:latin typeface="Twinkl" panose="02000000000000000000" pitchFamily="2" charset="0"/>
              </a:rPr>
              <a:t>*READING DIARIES AND BOOK EXPECTED IN BOOK BAGS DAILY*</a:t>
            </a:r>
            <a:r>
              <a:rPr lang="en-GB" sz="2800" dirty="0">
                <a:latin typeface="Comic Sans MS" panose="030F0902030302020204" pitchFamily="66" charset="0"/>
              </a:rPr>
              <a:t/>
            </a:r>
            <a:br>
              <a:rPr lang="en-GB" sz="2800" dirty="0">
                <a:latin typeface="Comic Sans MS" panose="030F0902030302020204" pitchFamily="66" charset="0"/>
              </a:rPr>
            </a:br>
            <a:r>
              <a:rPr lang="en-GB" sz="2800" dirty="0">
                <a:latin typeface="Comic Sans MS" panose="030F0902030302020204" pitchFamily="66" charset="0"/>
              </a:rPr>
              <a:t/>
            </a:r>
            <a:br>
              <a:rPr lang="en-GB" sz="2800" dirty="0">
                <a:latin typeface="Comic Sans MS" panose="030F0902030302020204" pitchFamily="66" charset="0"/>
              </a:rPr>
            </a:br>
            <a:endParaRPr lang="en-GB" sz="2800" dirty="0">
              <a:latin typeface="Comic Sans MS" panose="030F0902030302020204" pitchFamily="66" charset="0"/>
            </a:endParaRPr>
          </a:p>
        </p:txBody>
      </p:sp>
      <p:sp>
        <p:nvSpPr>
          <p:cNvPr id="5" name="TextBox 4"/>
          <p:cNvSpPr txBox="1"/>
          <p:nvPr/>
        </p:nvSpPr>
        <p:spPr>
          <a:xfrm>
            <a:off x="595859" y="558800"/>
            <a:ext cx="11596141" cy="707886"/>
          </a:xfrm>
          <a:prstGeom prst="rect">
            <a:avLst/>
          </a:prstGeom>
          <a:noFill/>
        </p:spPr>
        <p:txBody>
          <a:bodyPr wrap="square" rtlCol="0">
            <a:spAutoFit/>
          </a:bodyPr>
          <a:lstStyle/>
          <a:p>
            <a:r>
              <a:rPr lang="en-GB" sz="4000" b="1" u="sng" dirty="0">
                <a:solidFill>
                  <a:schemeClr val="bg1"/>
                </a:solidFill>
                <a:latin typeface="Twinkl" panose="02000000000000000000" pitchFamily="2" charset="0"/>
              </a:rPr>
              <a:t>Home Learning</a:t>
            </a:r>
            <a:endParaRPr lang="en-GB" sz="4000" b="1" u="sng" dirty="0">
              <a:latin typeface="Twinkl" panose="02000000000000000000" pitchFamily="2" charset="0"/>
            </a:endParaRPr>
          </a:p>
        </p:txBody>
      </p:sp>
    </p:spTree>
    <p:extLst>
      <p:ext uri="{BB962C8B-B14F-4D97-AF65-F5344CB8AC3E}">
        <p14:creationId xmlns:p14="http://schemas.microsoft.com/office/powerpoint/2010/main" val="339453506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Knowle C of E Primary Academy - Home">
            <a:extLst>
              <a:ext uri="{FF2B5EF4-FFF2-40B4-BE49-F238E27FC236}">
                <a16:creationId xmlns:a16="http://schemas.microsoft.com/office/drawing/2014/main" id="{5E755D92-6D06-9242-9454-1EB2EA471A89}"/>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010861" y="5564777"/>
            <a:ext cx="801180" cy="1012905"/>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p:cNvPicPr>
            <a:picLocks noChangeAspect="1"/>
          </p:cNvPicPr>
          <p:nvPr/>
        </p:nvPicPr>
        <p:blipFill rotWithShape="1">
          <a:blip r:embed="rId3"/>
          <a:srcRect t="6308" b="4541"/>
          <a:stretch/>
        </p:blipFill>
        <p:spPr>
          <a:xfrm>
            <a:off x="3071733" y="2806700"/>
            <a:ext cx="5515125" cy="3581400"/>
          </a:xfrm>
          <a:prstGeom prst="rect">
            <a:avLst/>
          </a:prstGeom>
        </p:spPr>
      </p:pic>
      <p:pic>
        <p:nvPicPr>
          <p:cNvPr id="3" name="Picture 2"/>
          <p:cNvPicPr>
            <a:picLocks noChangeAspect="1"/>
          </p:cNvPicPr>
          <p:nvPr/>
        </p:nvPicPr>
        <p:blipFill>
          <a:blip r:embed="rId4"/>
          <a:stretch>
            <a:fillRect/>
          </a:stretch>
        </p:blipFill>
        <p:spPr>
          <a:xfrm>
            <a:off x="0" y="93370"/>
            <a:ext cx="12235732" cy="2353260"/>
          </a:xfrm>
          <a:prstGeom prst="rect">
            <a:avLst/>
          </a:prstGeom>
        </p:spPr>
      </p:pic>
    </p:spTree>
    <p:extLst>
      <p:ext uri="{BB962C8B-B14F-4D97-AF65-F5344CB8AC3E}">
        <p14:creationId xmlns:p14="http://schemas.microsoft.com/office/powerpoint/2010/main" val="254994420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Banded">
  <a:themeElements>
    <a:clrScheme name="Banded">
      <a:dk1>
        <a:srgbClr val="2C2C2C"/>
      </a:dk1>
      <a:lt1>
        <a:srgbClr val="FFFFFF"/>
      </a:lt1>
      <a:dk2>
        <a:srgbClr val="099BDD"/>
      </a:dk2>
      <a:lt2>
        <a:srgbClr val="F2F2F2"/>
      </a:lt2>
      <a:accent1>
        <a:srgbClr val="FFC000"/>
      </a:accent1>
      <a:accent2>
        <a:srgbClr val="A5D028"/>
      </a:accent2>
      <a:accent3>
        <a:srgbClr val="08CC78"/>
      </a:accent3>
      <a:accent4>
        <a:srgbClr val="F24099"/>
      </a:accent4>
      <a:accent5>
        <a:srgbClr val="828288"/>
      </a:accent5>
      <a:accent6>
        <a:srgbClr val="F56617"/>
      </a:accent6>
      <a:hlink>
        <a:srgbClr val="005DBA"/>
      </a:hlink>
      <a:folHlink>
        <a:srgbClr val="6C606A"/>
      </a:folHlink>
    </a:clrScheme>
    <a:fontScheme name="Banded">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anded">
      <a:fillStyleLst>
        <a:solidFill>
          <a:schemeClr val="phClr"/>
        </a:solidFill>
        <a:gradFill rotWithShape="1">
          <a:gsLst>
            <a:gs pos="0">
              <a:schemeClr val="phClr">
                <a:tint val="65000"/>
                <a:satMod val="120000"/>
                <a:lumMod val="107000"/>
              </a:schemeClr>
            </a:gs>
            <a:gs pos="50000">
              <a:schemeClr val="phClr">
                <a:tint val="70000"/>
                <a:satMod val="124000"/>
                <a:lumMod val="103000"/>
              </a:schemeClr>
            </a:gs>
            <a:gs pos="100000">
              <a:schemeClr val="phClr">
                <a:tint val="85000"/>
                <a:satMod val="120000"/>
                <a:lumMod val="100000"/>
              </a:schemeClr>
            </a:gs>
          </a:gsLst>
          <a:lin ang="5400000" scaled="0"/>
        </a:gradFill>
        <a:gradFill rotWithShape="1">
          <a:gsLst>
            <a:gs pos="0">
              <a:schemeClr val="phClr">
                <a:tint val="85000"/>
                <a:shade val="98000"/>
                <a:satMod val="110000"/>
                <a:lumMod val="103000"/>
              </a:schemeClr>
            </a:gs>
            <a:gs pos="50000">
              <a:schemeClr val="phClr">
                <a:shade val="85000"/>
                <a:satMod val="105000"/>
                <a:lumMod val="100000"/>
              </a:schemeClr>
            </a:gs>
            <a:gs pos="100000">
              <a:schemeClr val="phClr">
                <a:shade val="60000"/>
                <a:satMod val="12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50800" dist="15875" dir="5400000" algn="ctr" rotWithShape="0">
              <a:srgbClr val="000000">
                <a:alpha val="68000"/>
              </a:srgbClr>
            </a:outerShdw>
          </a:effectLst>
        </a:effectStyle>
        <a:effectStyle>
          <a:effectLst>
            <a:outerShdw blurRad="88900" dist="27940" dir="5400000" algn="ctr" rotWithShape="0">
              <a:srgbClr val="000000">
                <a:alpha val="63000"/>
              </a:srgbClr>
            </a:outerShdw>
          </a:effectLst>
        </a:effectStyle>
      </a:effectStyleLst>
      <a:bgFillStyleLst>
        <a:solidFill>
          <a:schemeClr val="phClr"/>
        </a:solidFill>
        <a:blipFill rotWithShape="1">
          <a:blip xmlns:r="http://schemas.openxmlformats.org/officeDocument/2006/relationships" r:embed="rId1">
            <a:duotone>
              <a:schemeClr val="phClr"/>
              <a:schemeClr val="phClr">
                <a:shade val="91000"/>
                <a:satMod val="105000"/>
              </a:schemeClr>
            </a:duotone>
          </a:blip>
          <a:tile tx="0" ty="0" sx="100000" sy="100000" flip="none" algn="tl"/>
        </a:blipFill>
        <a:gradFill rotWithShape="1">
          <a:gsLst>
            <a:gs pos="0">
              <a:schemeClr val="phClr">
                <a:tint val="100000"/>
                <a:shade val="0"/>
                <a:satMod val="100000"/>
              </a:schemeClr>
            </a:gs>
            <a:gs pos="100000">
              <a:schemeClr val="phClr">
                <a:shade val="100000"/>
                <a:satMod val="100000"/>
              </a:schemeClr>
            </a:gs>
          </a:gsLst>
          <a:lin ang="5400000" scaled="0"/>
        </a:gradFill>
      </a:bgFillStyleLst>
    </a:fmtScheme>
  </a:themeElements>
  <a:objectDefaults/>
  <a:extraClrSchemeLst/>
  <a:extLst>
    <a:ext uri="{05A4C25C-085E-4340-85A3-A5531E510DB2}">
      <thm15:themeFamily xmlns:thm15="http://schemas.microsoft.com/office/thememl/2012/main" name="Banded" id="{98DFF888-2449-4D28-977C-6306C017633E}" vid="{9792607F-9579-4224-82FF-9C88C3E1E53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TM03090430[[fn=Banded]]</Template>
  <TotalTime>426</TotalTime>
  <Words>750</Words>
  <Application>Microsoft Office PowerPoint</Application>
  <PresentationFormat>Widescreen</PresentationFormat>
  <Paragraphs>66</Paragraphs>
  <Slides>16</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16</vt:i4>
      </vt:variant>
    </vt:vector>
  </HeadingPairs>
  <TitlesOfParts>
    <vt:vector size="23" baseType="lpstr">
      <vt:lpstr>Arial</vt:lpstr>
      <vt:lpstr>Calibri</vt:lpstr>
      <vt:lpstr>Comic Sans MS</vt:lpstr>
      <vt:lpstr>Corbel</vt:lpstr>
      <vt:lpstr>Twinkl</vt:lpstr>
      <vt:lpstr>Wingdings</vt:lpstr>
      <vt:lpstr>Banded</vt:lpstr>
      <vt:lpstr>Parent Curriculum Meeting</vt:lpstr>
      <vt:lpstr> </vt:lpstr>
      <vt:lpstr>PowerPoint Presentation</vt:lpstr>
      <vt:lpstr>SMILE Agenda</vt:lpstr>
      <vt:lpstr>OUR YEAR 1 SMILE Agenda</vt:lpstr>
      <vt:lpstr>PowerPoint Presentation</vt:lpstr>
      <vt:lpstr>CELEBRATION AND GOOD NEWS</vt:lpstr>
      <vt:lpstr>PowerPoint Presentation</vt:lpstr>
      <vt:lpstr>TRADITIONAL TALES</vt:lpstr>
      <vt:lpstr>PowerPoint Presentation</vt:lpstr>
      <vt:lpstr>Exploring and explorers</vt:lpstr>
      <vt:lpstr>PowerPoint Presentation</vt:lpstr>
      <vt:lpstr>pHONIcs</vt:lpstr>
      <vt:lpstr>PowerPoint Presentation</vt:lpstr>
      <vt:lpstr>PowerPoint Presentation</vt:lpstr>
      <vt:lpstr>PowerPoint Presentation</vt:lpstr>
    </vt:vector>
  </TitlesOfParts>
  <Company>SMBC Education ICT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Parent Curriculum Meeting</dc:title>
  <dc:creator>Jessica Seabridge</dc:creator>
  <cp:lastModifiedBy>Helen Parker</cp:lastModifiedBy>
  <cp:revision>39</cp:revision>
  <cp:lastPrinted>2023-10-02T15:34:56Z</cp:lastPrinted>
  <dcterms:created xsi:type="dcterms:W3CDTF">2023-09-19T14:14:29Z</dcterms:created>
  <dcterms:modified xsi:type="dcterms:W3CDTF">2024-09-30T15:35:04Z</dcterms:modified>
</cp:coreProperties>
</file>