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0" r:id="rId13"/>
    <p:sldId id="277" r:id="rId14"/>
    <p:sldId id="276" r:id="rId15"/>
    <p:sldId id="275"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42" d="100"/>
          <a:sy n="142" d="100"/>
        </p:scale>
        <p:origin x="10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7/9/2026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09494893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77% of our Year 6 pupils achieved the NC standard.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Cohort had a number of pupils leave and new pupils join the school who had not engaged in our school swimming </a:t>
                      </a:r>
                      <a:r>
                        <a:rPr lang="en-US" sz="700" dirty="0" err="1">
                          <a:latin typeface="Calibri" panose="020F0502020204030204" pitchFamily="34" charset="0"/>
                          <a:cs typeface="Calibri" panose="020F0502020204030204" pitchFamily="34" charset="0"/>
                        </a:rPr>
                        <a:t>programme</a:t>
                      </a:r>
                      <a:r>
                        <a:rPr lang="en-US" sz="700" dirty="0">
                          <a:latin typeface="Calibri" panose="020F0502020204030204" pitchFamily="34" charset="0"/>
                          <a:cs typeface="Calibri" panose="020F0502020204030204" pitchFamily="34" charset="0"/>
                        </a:rPr>
                        <a:t>. Due to this, we were unable to provide additional swimming for them.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want this data to be 100% and will look at providing additional top up lessons for our current Y6 cohort if required.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72%</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290951011"/>
              </p:ext>
            </p:extLst>
          </p:nvPr>
        </p:nvGraphicFramePr>
        <p:xfrm>
          <a:off x="201820" y="631508"/>
          <a:ext cx="5530128" cy="3361381"/>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651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689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cs typeface="Calibri" panose="020F0502020204030204" pitchFamily="34" charset="0"/>
                        </a:rPr>
                        <a:t>High levels of competition enjoyment by pupils who rated on a scale from 1-5, 1 being did not enjoy and 5 being very much enjoyed; 5- 53%, 4- 29%, 3 11%, 2- 3% and 1- 3% suggests that pupils are well prepared and confident to participate in competitions due to their PE lessons and teachers’ skills. Adaptations made for SEND pupils by teachers means they are able to achieve largely in line with their peers according to internal school data.</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It’s fantastic that 83% of our pupils rated themselves a 4 or 5 for enjoyment levels at competitions. We now need to investigate the 17% who rated themselves 3 or below to see what barriers to enjoyment they had and put in strategies to improve this. (</a:t>
                      </a:r>
                      <a:r>
                        <a:rPr lang="en-US" sz="700" dirty="0" err="1">
                          <a:latin typeface="Calibri" panose="020F0502020204030204" pitchFamily="34" charset="0"/>
                          <a:cs typeface="Calibri" panose="020F0502020204030204" pitchFamily="34" charset="0"/>
                        </a:rPr>
                        <a:t>Koboca</a:t>
                      </a:r>
                      <a:r>
                        <a:rPr lang="en-US" sz="700" dirty="0">
                          <a:latin typeface="Calibri" panose="020F0502020204030204" pitchFamily="34" charset="0"/>
                          <a:cs typeface="Calibri" panose="020F0502020204030204" pitchFamily="34" charset="0"/>
                        </a:rPr>
                        <a:t> data to support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8498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50" dirty="0">
                          <a:latin typeface="Calibri" panose="020F0502020204030204" pitchFamily="34" charset="0"/>
                          <a:cs typeface="Calibri" panose="020F0502020204030204" pitchFamily="34" charset="0"/>
                        </a:rPr>
                        <a:t>High levels of engagement (76% of pupils in Years 2-6 with) Active Play Heroes and Sports coaches during lunchtime to increase levels of physical activity. 66% of pupils have reported that they are very active during play and lunchtimes; 33% fairly active; only 1% not very active and 0% not active. This is suggesting that the importance of being active is impacting pupil behaviour during lunch and playtimes and even when not joining in with Play Leader and Sports coaching sessions they are using the resources and activities taught independently in order to be physically active. 79% of pupils report that they are active for more than 30 minutes a day outside of school hours (including extra-curricular clubs) and 50% report that they attend 5 or more clubs per week, with a further 26% attending 3 or 4 clubs.</a:t>
                      </a:r>
                      <a:endParaRPr lang="en-US" sz="6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76% of pupils engage with our Active Play Heroes and Sports Coaches, we need to now look at the 24% who don’t and see what can be put in place to engage them and increase their activity levels across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361950119"/>
              </p:ext>
            </p:extLst>
          </p:nvPr>
        </p:nvGraphicFramePr>
        <p:xfrm>
          <a:off x="304799" y="633397"/>
          <a:ext cx="5530128" cy="33451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Pupils achievements celebrated in Celebration Assembly and school newsletters. School Games Values awarded half termly as part of Intra School competition calendar. Successful sports days held for pupils across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Awarded Barclays FA Equal Access award 2024/2025.</a:t>
                      </a:r>
                    </a:p>
                    <a:p>
                      <a:r>
                        <a:rPr lang="en-US" sz="700" dirty="0">
                          <a:latin typeface="Calibri" panose="020F0502020204030204" pitchFamily="34" charset="0"/>
                          <a:cs typeface="Calibri" panose="020F0502020204030204" pitchFamily="34" charset="0"/>
                        </a:rPr>
                        <a:t>Awarded Platinum Sainsburys School Games award for 2024/2025 to reflect the offer at school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 to reflect on the sports offered in school and if we can make changes to support increase club attendance/ activity levels.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50" dirty="0">
                          <a:latin typeface="Calibri" panose="020F0502020204030204" pitchFamily="34" charset="0"/>
                          <a:cs typeface="Calibri" panose="020F0502020204030204" pitchFamily="34" charset="0"/>
                        </a:rPr>
                        <a:t>All pupils in Y2- 6 to participate in intra school and inter school competitions. High levels of competition enjoyment by pupils who rated on a scale from 1-5, 1 being did not enjoy and 5 being very much enjoyed; 5- 53%, 4- 29%, 3 11%, 2- 3% and 1- 3%. Pupils to participate in competitions suited to their ability level e.g. South Solihull SSP Engage, Develop and Compete events, due to this positive engagement we have decreased the number of pupils who said they did not want to play in school teams from 16% (Autumn 2024) to 8% (June 2025). SEND pupils were able to access the competition calendar- Competition 4U with huge success and enjoyment. 64% of pupils (June 2025) reported they have engaged with teams and competitions, compared with 56% (Autumn 2024).</a:t>
                      </a:r>
                      <a:endParaRPr lang="en-US" sz="6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 to build upon and run our competition calendar, particularly focusing on increasing SEND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120475129"/>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Y3- 75% of pupils could swim 25m.</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This cohort was effected by Covid as they were unable to attend swimming lessons privately when younger. This meant a larger number of pupils needed additional support and swimming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Y3- 75% of pupils could use a range of effective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Y3- 73% of pupils could perform safe self-rescue.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new academic year (2025/2026)</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989433474"/>
              </p:ext>
            </p:extLst>
          </p:nvPr>
        </p:nvGraphicFramePr>
        <p:xfrm>
          <a:off x="121024" y="684702"/>
          <a:ext cx="5909983" cy="3504057"/>
        </p:xfrm>
        <a:graphic>
          <a:graphicData uri="http://schemas.openxmlformats.org/drawingml/2006/table">
            <a:tbl>
              <a:tblPr firstRow="1" bandRow="1">
                <a:tableStyleId>{5C22544A-7EE6-4342-B048-85BDC9FD1C3A}</a:tableStyleId>
              </a:tblPr>
              <a:tblGrid>
                <a:gridCol w="1378827">
                  <a:extLst>
                    <a:ext uri="{9D8B030D-6E8A-4147-A177-3AD203B41FA5}">
                      <a16:colId xmlns:a16="http://schemas.microsoft.com/office/drawing/2014/main" val="1397519339"/>
                    </a:ext>
                  </a:extLst>
                </a:gridCol>
                <a:gridCol w="1619074">
                  <a:extLst>
                    <a:ext uri="{9D8B030D-6E8A-4147-A177-3AD203B41FA5}">
                      <a16:colId xmlns:a16="http://schemas.microsoft.com/office/drawing/2014/main" val="279180329"/>
                    </a:ext>
                  </a:extLst>
                </a:gridCol>
                <a:gridCol w="1456041">
                  <a:extLst>
                    <a:ext uri="{9D8B030D-6E8A-4147-A177-3AD203B41FA5}">
                      <a16:colId xmlns:a16="http://schemas.microsoft.com/office/drawing/2014/main" val="1419483341"/>
                    </a:ext>
                  </a:extLst>
                </a:gridCol>
                <a:gridCol w="1456041">
                  <a:extLst>
                    <a:ext uri="{9D8B030D-6E8A-4147-A177-3AD203B41FA5}">
                      <a16:colId xmlns:a16="http://schemas.microsoft.com/office/drawing/2014/main" val="1532179531"/>
                    </a:ext>
                  </a:extLst>
                </a:gridCol>
              </a:tblGrid>
              <a:tr h="22937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368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We place a high level of importance on pupils being physically active as we know how this can improve concentration, enjoyment and a life long relationship with being healthy.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25% of our pupils in Y2- 6 do not engage with our Play Heroes or sports leads (June 2025) and we would like to change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50" dirty="0">
                          <a:latin typeface="Calibri" panose="020F0502020204030204" pitchFamily="34" charset="0"/>
                          <a:cs typeface="Calibri" panose="020F0502020204030204" pitchFamily="34" charset="0"/>
                        </a:rPr>
                        <a:t>Key Indicator 2: </a:t>
                      </a:r>
                      <a:r>
                        <a:rPr lang="en-GB" sz="550" dirty="0">
                          <a:latin typeface="Calibri" panose="020F0502020204030204" pitchFamily="34" charset="0"/>
                          <a:cs typeface="Calibri" panose="020F0502020204030204" pitchFamily="34" charset="0"/>
                        </a:rPr>
                        <a:t>Increasing engagement of all pupils in regular physical activity and sporting activities</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KOBOCA data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Active Lives Survey</a:t>
                      </a:r>
                    </a:p>
                    <a:p>
                      <a:pPr algn="l">
                        <a:lnSpc>
                          <a:spcPct val="100000"/>
                        </a:lnSpc>
                      </a:pPr>
                      <a:r>
                        <a:rPr lang="en-US" sz="550" dirty="0">
                          <a:latin typeface="Calibri" panose="020F0502020204030204" pitchFamily="34" charset="0"/>
                          <a:cs typeface="Calibri" panose="020F0502020204030204" pitchFamily="34" charset="0"/>
                        </a:rPr>
                        <a:t>Lunchtime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9005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Promote intra and inter school competitions and participation in sport for children across all year groups so that pupils can experience a variety of sporting activities and competitions in a safe and nurturing environment.</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All pupils in Y2- 6 to participate in intra school and inter school competitions. Pupils to participate in competitions suited to their ability level e.g. South Solihull SSP Engage, Develop and Compete events. SEND pupils to access the competition calendar- Competition 4U.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Increase enjoyment levels for 17% of pupils who rated themselves a 3 or below on scale (Jun3 2025).</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Key Indicator 5: 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KOBOCA data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Active Lives Survey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Sports competition calendar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9824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Provide additional swimming provision targeted to pupils not able to meet the swimming requirements of the National Curriculum</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Pupils in current Year 3 (24/25) who were not able to achieve the requirements for NC swimming to receive additional swimming lessons during Summer 1.</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55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25% of pupils did not achieve the NC standard in Y3 after their swimming lessons. We would like to look in to providing additional support for these children if they have not achieved this through private swimming lessons since.</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Key Indicator 2: 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Swimming data from our current provider.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5493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Staff CPD:</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effectLst/>
                          <a:latin typeface="Calibri" panose="020F0502020204030204" pitchFamily="34" charset="0"/>
                          <a:cs typeface="Calibri" panose="020F0502020204030204" pitchFamily="34" charset="0"/>
                        </a:rPr>
                        <a:t>This year, as an academy we will be reviewing our curriculum provision to ensure it is fully aligned to the changing needs of our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Key Indicator 1: Increasing confidence, knowledge and skills of all staff in teaching PE and sporting activities prioritising CPD and training where needed.</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Monitor and evaluate the quality of PE, particularly the intent, implementation and impact through appropriate monitoring processes, such as learning walks, lesson observation and team teaching with PE lead/ subject specialists.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 physical activity</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465927058"/>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Active Play Heroes and Play Leader Lunchtime Supervisor to lead active lunchtimes- organise games/ activities for all pupils to participate in during lunchtimes, working alongside NH/ NW.</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All pupils across school to have active playtimes available to engage in.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Increased engagement across school with Active Play Heroes and sports coaches, which will lead to increased activity levels.</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A happier, more active playground that meets the needs of all pupils especially SEND pupils and those reported as less active.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KOBOCA pupil voice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Active Lives Survey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86% of pupils reported themselves to be very active and active during our KOBOCA pupil voice survey.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Club attendance has been strong across school, and we have achieved success in Netball and Football leagues.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Lunchtime provision has continued to be supported by Active Play Heroes and lunchtime supervisors and children have engaged well with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clubs well established in school and we will be continuing to develop our after- school club program in future years.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Play Leader lunchtime supervisor will continue to be employed and run a range of activities with Active Play Heroes. New equipment has been purchased to further support this.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KOBOCA pupil voice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86% of pupils reported themselves to be very active and active – increase from 76% 24/25 academic year.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67% of pupils in KS2 have played for school teams.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91% of children now attend clubs outside of school hours.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Netball and Football League tables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£7200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Build and develop on competition</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434826266"/>
              </p:ext>
            </p:extLst>
          </p:nvPr>
        </p:nvGraphicFramePr>
        <p:xfrm>
          <a:off x="294842" y="694099"/>
          <a:ext cx="5530128" cy="3572205"/>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5823">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0812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Promote intra and inter school competitions and participation in sport for children across all year groups so that pupils can experience a variety of sporting activities and competitions in a safe and nurturing environment.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50" dirty="0">
                          <a:solidFill>
                            <a:schemeClr val="tx1"/>
                          </a:solidFill>
                          <a:latin typeface="Calibri" panose="020F0502020204030204" pitchFamily="34" charset="0"/>
                          <a:cs typeface="Calibri" panose="020F0502020204030204" pitchFamily="34" charset="0"/>
                        </a:rPr>
                        <a:t>Engage is opportunities provided through South Solihull School Sports Partnership- Pupils in Y1-6.</a:t>
                      </a:r>
                    </a:p>
                    <a:p>
                      <a:pPr algn="l">
                        <a:lnSpc>
                          <a:spcPct val="100000"/>
                        </a:lnSpc>
                      </a:pPr>
                      <a:endParaRPr lang="en-GB" sz="650" dirty="0">
                        <a:solidFill>
                          <a:schemeClr val="tx1"/>
                        </a:solidFill>
                        <a:latin typeface="Calibri" panose="020F0502020204030204" pitchFamily="34" charset="0"/>
                        <a:cs typeface="Calibri" panose="020F0502020204030204" pitchFamily="34" charset="0"/>
                      </a:endParaRPr>
                    </a:p>
                    <a:p>
                      <a:pPr algn="l">
                        <a:lnSpc>
                          <a:spcPct val="100000"/>
                        </a:lnSpc>
                      </a:pPr>
                      <a:r>
                        <a:rPr lang="en-GB" sz="650" dirty="0">
                          <a:solidFill>
                            <a:schemeClr val="tx1"/>
                          </a:solidFill>
                          <a:latin typeface="Calibri" panose="020F0502020204030204" pitchFamily="34" charset="0"/>
                          <a:cs typeface="Calibri" panose="020F0502020204030204" pitchFamily="34" charset="0"/>
                        </a:rPr>
                        <a:t>Arden competition calendar with Rural Schools Cluster- additional opportunity for each year group to participate in. </a:t>
                      </a:r>
                    </a:p>
                    <a:p>
                      <a:pPr algn="l">
                        <a:lnSpc>
                          <a:spcPct val="100000"/>
                        </a:lnSpc>
                      </a:pPr>
                      <a:r>
                        <a:rPr lang="en-GB" sz="650" dirty="0">
                          <a:solidFill>
                            <a:schemeClr val="tx1"/>
                          </a:solidFill>
                          <a:latin typeface="Calibri" panose="020F0502020204030204" pitchFamily="34" charset="0"/>
                          <a:cs typeface="Calibri" panose="020F0502020204030204" pitchFamily="34" charset="0"/>
                        </a:rPr>
                        <a:t>Y1- Multi-skills; Y2- Kick Rounders; Y3- </a:t>
                      </a:r>
                      <a:r>
                        <a:rPr lang="en-GB" sz="650" dirty="0" err="1">
                          <a:solidFill>
                            <a:schemeClr val="tx1"/>
                          </a:solidFill>
                          <a:latin typeface="Calibri" panose="020F0502020204030204" pitchFamily="34" charset="0"/>
                          <a:cs typeface="Calibri" panose="020F0502020204030204" pitchFamily="34" charset="0"/>
                        </a:rPr>
                        <a:t>Benchball</a:t>
                      </a:r>
                      <a:r>
                        <a:rPr lang="en-GB" sz="650" dirty="0">
                          <a:solidFill>
                            <a:schemeClr val="tx1"/>
                          </a:solidFill>
                          <a:latin typeface="Calibri" panose="020F0502020204030204" pitchFamily="34" charset="0"/>
                          <a:cs typeface="Calibri" panose="020F0502020204030204" pitchFamily="34" charset="0"/>
                        </a:rPr>
                        <a:t>; Y4- Hockey; Y5- Netball; Y6- Tag Rugby</a:t>
                      </a:r>
                    </a:p>
                    <a:p>
                      <a:pPr algn="l">
                        <a:lnSpc>
                          <a:spcPct val="100000"/>
                        </a:lnSpc>
                      </a:pPr>
                      <a:endParaRPr lang="en-GB" sz="650" dirty="0">
                        <a:solidFill>
                          <a:schemeClr val="tx1"/>
                        </a:solidFill>
                        <a:latin typeface="Calibri" panose="020F0502020204030204" pitchFamily="34" charset="0"/>
                        <a:cs typeface="Calibri" panose="020F0502020204030204" pitchFamily="34" charset="0"/>
                      </a:endParaRPr>
                    </a:p>
                    <a:p>
                      <a:pPr algn="l">
                        <a:lnSpc>
                          <a:spcPct val="100000"/>
                        </a:lnSpc>
                      </a:pPr>
                      <a:r>
                        <a:rPr lang="en-GB" sz="650" dirty="0">
                          <a:solidFill>
                            <a:schemeClr val="tx1"/>
                          </a:solidFill>
                          <a:latin typeface="Calibri" panose="020F0502020204030204" pitchFamily="34" charset="0"/>
                          <a:cs typeface="Calibri" panose="020F0502020204030204" pitchFamily="34" charset="0"/>
                        </a:rPr>
                        <a:t>School Games Day to be held in June Years 2-6 and July FS &amp; KS1.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50" dirty="0">
                          <a:solidFill>
                            <a:schemeClr val="tx1"/>
                          </a:solidFill>
                          <a:latin typeface="Calibri" panose="020F0502020204030204" pitchFamily="34" charset="0"/>
                          <a:cs typeface="Calibri" panose="020F0502020204030204" pitchFamily="34" charset="0"/>
                        </a:rPr>
                        <a:t>All pupils in Y2- 6 to participate in intra school and inter school competitions. Pupils to participate in competitions suited to their ability level e.g. South Solihull SSP Engage, Develop and Compete events. SEND pupils to access the competition calendar- Competition 4U. Sustainability: links made with other schools to run events together, staff able to access coaching and CPD to run activities with future pupils. </a:t>
                      </a:r>
                      <a:endParaRPr lang="en-US" sz="6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Competition calendar showing events participated in. </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KOBOCA data- including pupil voice regarding competitions.</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Newsletter- competition and sporting events shared with parents.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58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39776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across all year groups 1-6  have participated in coaching sessions and competitions throughout the school year. These have been run by South Solihull Sports Partnership and Arden Academy.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Netball and football leagues (both girls and boys)  have been attended, along with tournaments and additional competitions.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continue to be committed to ensuring these events happen.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have committed to the SSSP for another year and will attend the competitions and festivals run through this.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has been purchased to ensure that clubs and activities can still happen and that pupils will be given every opportunity to prepare for these.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Calendar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Top of league in both girls and boys football leagues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Undefeated winners of netball league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Borough Sports champions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Attended Quad Kids,  KS2 and KS1 cheerleading festivals, cricket coaching and festivals, tri-golf program delivered, indoor athletics, Infant agility festival.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Intra-school House competition completed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School Games Day held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£3300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GB" sz="1200" b="1" dirty="0">
                <a:latin typeface="Calibri" panose="020F0502020204030204" pitchFamily="34" charset="0"/>
                <a:cs typeface="Calibri" panose="020F0502020204030204" pitchFamily="34" charset="0"/>
              </a:rPr>
              <a:t>Strive to ensure all pupils meet the minimum requirement in swimming.</a:t>
            </a:r>
            <a:r>
              <a:rPr lang="en-US" sz="12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471148909"/>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62773">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Provide additional swimming provision targeted to pupils not able to meet the swimming requirements of the National Curriculum</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Pupils in current Year 3 (25/26) who were not able to achieve the requirements for NC swimming to receive additional swimming lessons during Summer 1.</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31% of pupils in Y6 to be offered additional swimming lessons if they have not yet reached the NC requirements through private lessons.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More pupils to have passed the NC/ improved their swimming to continue their development out of school.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CPD for staff able to support and teach water safety in school.</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assessments provided by qualified instructors.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36% of the Y6 cohort who did not pass the NC swimming in Y3 have now passed.</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are committed to using remaining PE funding to support children in reaching the NC standards for swimming.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78% </a:t>
                      </a:r>
                      <a:r>
                        <a:rPr lang="en-US" sz="600" dirty="0">
                          <a:solidFill>
                            <a:schemeClr val="tx1"/>
                          </a:solidFill>
                          <a:latin typeface="Calibri" panose="020F0502020204030204" pitchFamily="34" charset="0"/>
                          <a:cs typeface="Calibri" panose="020F0502020204030204" pitchFamily="34" charset="0"/>
                        </a:rPr>
                        <a:t>of the current Y3 cohort have passed the NC swimming during their school lessons.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12/60 children returned for additional swimming lessons funded by the school and a further 2 pupils achieved the NC, increasing the pass rate to 82%.</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80% of the current Y6 cohort have passed the NC standard for swimming. (Data has fluctuated due to a number of children leaving the school and new children starting in Y5/6).</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£1000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Ensure the curriculum provision meets the needs of our pupils.</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591835657"/>
              </p:ext>
            </p:extLst>
          </p:nvPr>
        </p:nvGraphicFramePr>
        <p:xfrm>
          <a:off x="294842" y="694098"/>
          <a:ext cx="5530128" cy="33299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This year, as an academy we will be reviewing our curriculum provision to ensure it is fully aligned to the changing needs of our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Monitor and evaluate the quality of PE, particularly the intent, implementation and impact through appropriate monitoring processes, such as learning walks, lesson observation and team teaching with PE lead/ subject specialists.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Work as a staff team to review the curriculum in lines with the needs of the children. Also use pupil voice to support this.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 curriculum provision which provides engaging lessons in line with the needs of the cohort.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confident in teaching their PE lessons. Resources and planning shared and available to support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Learning walks, anecdotal evidence from staff during meetings. Pupil voice. Updated PE curriculum following curriculum review.</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lessons and teaching continue to be a strong subject throughout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monitoring was positive.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implementing STEP procedures for inclusive lessons.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Additional  education platforms purchased to support teachers with planning and progression.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School have committed to purchasing the learning platforms for future academic years.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CPD through SSSP will also continue.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experienced and active in their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Lesson plans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Pupil engagement and enjoyment in lessons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Lesson monitoring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School CPD calendar</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2535cde-0c45-4b1d-9c3d-0ca82a116a4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DF0DDE4B0E6FC49B86D18B782C51E68" ma:contentTypeVersion="14" ma:contentTypeDescription="Create a new document." ma:contentTypeScope="" ma:versionID="f59ba8b2ba716da2fedd1b39891411d3">
  <xsd:schema xmlns:xsd="http://www.w3.org/2001/XMLSchema" xmlns:xs="http://www.w3.org/2001/XMLSchema" xmlns:p="http://schemas.microsoft.com/office/2006/metadata/properties" xmlns:ns2="52535cde-0c45-4b1d-9c3d-0ca82a116a4e" xmlns:ns3="32a070c7-054e-4a08-8d8d-e03b9bb3668c" targetNamespace="http://schemas.microsoft.com/office/2006/metadata/properties" ma:root="true" ma:fieldsID="7e7c8d91d61607f71846851ff9881913" ns2:_="" ns3:_="">
    <xsd:import namespace="52535cde-0c45-4b1d-9c3d-0ca82a116a4e"/>
    <xsd:import namespace="32a070c7-054e-4a08-8d8d-e03b9bb3668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535cde-0c45-4b1d-9c3d-0ca82a116a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5a340a3-a53d-46cf-bc88-e13b67bce385"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a070c7-054e-4a08-8d8d-e03b9bb3668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81DB9E-91FE-4E63-BD04-2DB51730B132}">
  <ds:schemaRefs>
    <ds:schemaRef ds:uri="http://schemas.microsoft.com/office/2006/metadata/properties"/>
    <ds:schemaRef ds:uri="http://schemas.microsoft.com/office/infopath/2007/PartnerControls"/>
    <ds:schemaRef ds:uri="52535cde-0c45-4b1d-9c3d-0ca82a116a4e"/>
  </ds:schemaRefs>
</ds:datastoreItem>
</file>

<file path=customXml/itemProps2.xml><?xml version="1.0" encoding="utf-8"?>
<ds:datastoreItem xmlns:ds="http://schemas.openxmlformats.org/officeDocument/2006/customXml" ds:itemID="{0BD64336-5182-4ABA-A058-3F6B9267D8E2}">
  <ds:schemaRefs>
    <ds:schemaRef ds:uri="http://schemas.microsoft.com/sharepoint/v3/contenttype/forms"/>
  </ds:schemaRefs>
</ds:datastoreItem>
</file>

<file path=customXml/itemProps3.xml><?xml version="1.0" encoding="utf-8"?>
<ds:datastoreItem xmlns:ds="http://schemas.openxmlformats.org/officeDocument/2006/customXml" ds:itemID="{8C23D3E3-AC94-4EBA-A212-44BAF3FC5A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535cde-0c45-4b1d-9c3d-0ca82a116a4e"/>
    <ds:schemaRef ds:uri="32a070c7-054e-4a08-8d8d-e03b9bb366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443</TotalTime>
  <Words>3648</Words>
  <Application>Microsoft Office PowerPoint</Application>
  <PresentationFormat>Custom</PresentationFormat>
  <Paragraphs>335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Nikki</cp:lastModifiedBy>
  <cp:revision>17</cp:revision>
  <dcterms:created xsi:type="dcterms:W3CDTF">2025-10-08T18:09:30Z</dcterms:created>
  <dcterms:modified xsi:type="dcterms:W3CDTF">2026-07-09T10:15:38Z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0x010100FDF0DDE4B0E6FC49B86D18B782C51E68</vt:lpwstr>
  </property>
</Properties>
</file>