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9" r:id="rId3"/>
    <p:sldId id="271" r:id="rId4"/>
    <p:sldId id="272" r:id="rId5"/>
    <p:sldId id="260" r:id="rId6"/>
    <p:sldId id="265" r:id="rId7"/>
    <p:sldId id="264" r:id="rId8"/>
    <p:sldId id="266" r:id="rId9"/>
    <p:sldId id="261" r:id="rId10"/>
    <p:sldId id="267" r:id="rId11"/>
    <p:sldId id="262" r:id="rId12"/>
    <p:sldId id="268" r:id="rId13"/>
    <p:sldId id="273" r:id="rId14"/>
    <p:sldId id="263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779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429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14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842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521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95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19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20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615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507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733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6A763-7B60-4BDE-A77E-2DFFE7DBC22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630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  <a:solidFill>
            <a:schemeClr val="bg1"/>
          </a:solidFill>
          <a:ln w="15875"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5400" b="1" dirty="0" err="1" smtClean="0">
                <a:solidFill>
                  <a:srgbClr val="700000"/>
                </a:solidFill>
                <a:latin typeface="+mn-lt"/>
              </a:rPr>
              <a:t>Knowle</a:t>
            </a:r>
            <a:r>
              <a:rPr lang="en-GB" sz="5400" b="1" dirty="0" smtClean="0">
                <a:solidFill>
                  <a:srgbClr val="700000"/>
                </a:solidFill>
                <a:latin typeface="+mn-lt"/>
              </a:rPr>
              <a:t> CE Primary Academy</a:t>
            </a:r>
            <a:br>
              <a:rPr lang="en-GB" sz="5400" b="1" dirty="0" smtClean="0">
                <a:solidFill>
                  <a:srgbClr val="700000"/>
                </a:solidFill>
                <a:latin typeface="+mn-lt"/>
              </a:rPr>
            </a:br>
            <a:r>
              <a:rPr lang="en-GB" sz="3100" b="1" i="1" dirty="0" smtClean="0">
                <a:solidFill>
                  <a:srgbClr val="700000"/>
                </a:solidFill>
                <a:latin typeface="+mn-lt"/>
              </a:rPr>
              <a:t>Growing in God’s Love; Flourishing Together</a:t>
            </a:r>
            <a:endParaRPr lang="en-GB" sz="5400" b="1" i="1" dirty="0">
              <a:solidFill>
                <a:srgbClr val="7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4800" dirty="0" smtClean="0">
              <a:solidFill>
                <a:srgbClr val="700000"/>
              </a:solidFill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700000"/>
                </a:solidFill>
              </a:rPr>
              <a:t>Introduction to our curriculum</a:t>
            </a:r>
          </a:p>
          <a:p>
            <a:pPr marL="0" indent="0" algn="ctr">
              <a:buNone/>
            </a:pPr>
            <a:r>
              <a:rPr lang="en-GB" sz="4000" dirty="0" smtClean="0">
                <a:solidFill>
                  <a:srgbClr val="FF0000"/>
                </a:solidFill>
              </a:rPr>
              <a:t>Year </a:t>
            </a:r>
            <a:r>
              <a:rPr lang="en-GB" sz="4000" dirty="0">
                <a:solidFill>
                  <a:srgbClr val="FF0000"/>
                </a:solidFill>
              </a:rPr>
              <a:t>5</a:t>
            </a:r>
            <a:r>
              <a:rPr lang="en-GB" sz="4000" dirty="0" smtClean="0">
                <a:solidFill>
                  <a:srgbClr val="FF0000"/>
                </a:solidFill>
              </a:rPr>
              <a:t> </a:t>
            </a:r>
            <a:endParaRPr lang="en-GB" sz="40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GB" sz="4000" dirty="0" smtClean="0">
              <a:solidFill>
                <a:srgbClr val="700000"/>
              </a:solidFill>
            </a:endParaRPr>
          </a:p>
          <a:p>
            <a:pPr marL="0" indent="0" algn="ctr">
              <a:buNone/>
            </a:pPr>
            <a:endParaRPr lang="en-GB" sz="4000" dirty="0">
              <a:solidFill>
                <a:srgbClr val="700000"/>
              </a:solidFill>
            </a:endParaRPr>
          </a:p>
          <a:p>
            <a:pPr marL="0" indent="0" algn="ctr">
              <a:buNone/>
            </a:pPr>
            <a:r>
              <a:rPr lang="en-GB" sz="4000" dirty="0" smtClean="0">
                <a:solidFill>
                  <a:srgbClr val="700000"/>
                </a:solidFill>
              </a:rPr>
              <a:t>September 2024</a:t>
            </a:r>
            <a:endParaRPr lang="en-GB" sz="4000" dirty="0">
              <a:solidFill>
                <a:srgbClr val="70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2211" y="633470"/>
            <a:ext cx="662305" cy="838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027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Our curriculum is underpinned by the principles of S.M.I.L.E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b="1" dirty="0" smtClean="0">
                <a:solidFill>
                  <a:srgbClr val="700000"/>
                </a:solidFill>
              </a:rPr>
              <a:t>Socialise: </a:t>
            </a:r>
            <a:r>
              <a:rPr lang="en-GB" sz="2600" dirty="0" smtClean="0">
                <a:solidFill>
                  <a:srgbClr val="700000"/>
                </a:solidFill>
              </a:rPr>
              <a:t>We </a:t>
            </a:r>
            <a:r>
              <a:rPr lang="en-GB" sz="2600" dirty="0">
                <a:solidFill>
                  <a:srgbClr val="FF0000"/>
                </a:solidFill>
              </a:rPr>
              <a:t>connect</a:t>
            </a:r>
            <a:r>
              <a:rPr lang="en-GB" sz="2600" dirty="0">
                <a:solidFill>
                  <a:srgbClr val="700000"/>
                </a:solidFill>
              </a:rPr>
              <a:t> with the people around us, our families, friends, neighbours and our community. We spend time developing these </a:t>
            </a:r>
            <a:r>
              <a:rPr lang="en-GB" sz="2600" dirty="0" smtClean="0">
                <a:solidFill>
                  <a:srgbClr val="700000"/>
                </a:solidFill>
              </a:rPr>
              <a:t>relationships.</a:t>
            </a:r>
            <a:endParaRPr lang="en-GB" sz="2600" dirty="0">
              <a:solidFill>
                <a:srgbClr val="700000"/>
              </a:solidFill>
            </a:endParaRPr>
          </a:p>
          <a:p>
            <a:pPr lvl="0"/>
            <a:r>
              <a:rPr lang="en-GB" b="1" dirty="0" smtClean="0">
                <a:solidFill>
                  <a:srgbClr val="700000"/>
                </a:solidFill>
              </a:rPr>
              <a:t>Move: </a:t>
            </a:r>
            <a:r>
              <a:rPr lang="en-GB" sz="2600" dirty="0" smtClean="0">
                <a:solidFill>
                  <a:srgbClr val="700000"/>
                </a:solidFill>
              </a:rPr>
              <a:t>We </a:t>
            </a:r>
            <a:r>
              <a:rPr lang="en-GB" sz="2600" dirty="0">
                <a:solidFill>
                  <a:srgbClr val="FF0000"/>
                </a:solidFill>
              </a:rPr>
              <a:t>keep active </a:t>
            </a:r>
            <a:r>
              <a:rPr lang="en-GB" sz="2600" dirty="0">
                <a:solidFill>
                  <a:srgbClr val="700000"/>
                </a:solidFill>
              </a:rPr>
              <a:t>at school and at home. We aim to pursue physical activity we </a:t>
            </a:r>
            <a:r>
              <a:rPr lang="en-GB" sz="2600" dirty="0" smtClean="0">
                <a:solidFill>
                  <a:srgbClr val="700000"/>
                </a:solidFill>
              </a:rPr>
              <a:t>enjoy.</a:t>
            </a:r>
            <a:endParaRPr lang="en-GB" sz="2600" dirty="0">
              <a:solidFill>
                <a:srgbClr val="700000"/>
              </a:solidFill>
            </a:endParaRPr>
          </a:p>
          <a:p>
            <a:pPr lvl="0"/>
            <a:r>
              <a:rPr lang="en-GB" b="1" dirty="0" smtClean="0">
                <a:solidFill>
                  <a:srgbClr val="700000"/>
                </a:solidFill>
              </a:rPr>
              <a:t>Interest: </a:t>
            </a:r>
            <a:r>
              <a:rPr lang="en-GB" sz="2600" dirty="0" smtClean="0">
                <a:solidFill>
                  <a:srgbClr val="700000"/>
                </a:solidFill>
              </a:rPr>
              <a:t>We </a:t>
            </a:r>
            <a:r>
              <a:rPr lang="en-GB" sz="2600" dirty="0">
                <a:solidFill>
                  <a:srgbClr val="700000"/>
                </a:solidFill>
              </a:rPr>
              <a:t>develop our curiosity and ask questions. We aim to </a:t>
            </a:r>
            <a:r>
              <a:rPr lang="en-GB" sz="2600" dirty="0">
                <a:solidFill>
                  <a:srgbClr val="FF0000"/>
                </a:solidFill>
              </a:rPr>
              <a:t>notice</a:t>
            </a:r>
            <a:r>
              <a:rPr lang="en-GB" sz="2600" dirty="0">
                <a:solidFill>
                  <a:srgbClr val="700000"/>
                </a:solidFill>
              </a:rPr>
              <a:t> the beautiful or the </a:t>
            </a:r>
            <a:r>
              <a:rPr lang="en-GB" sz="2600" dirty="0" smtClean="0">
                <a:solidFill>
                  <a:srgbClr val="700000"/>
                </a:solidFill>
              </a:rPr>
              <a:t>unusual.</a:t>
            </a:r>
            <a:endParaRPr lang="en-GB" sz="2600" dirty="0">
              <a:solidFill>
                <a:srgbClr val="700000"/>
              </a:solidFill>
            </a:endParaRPr>
          </a:p>
          <a:p>
            <a:pPr lvl="0"/>
            <a:r>
              <a:rPr lang="en-GB" b="1" dirty="0" smtClean="0">
                <a:solidFill>
                  <a:srgbClr val="700000"/>
                </a:solidFill>
              </a:rPr>
              <a:t>Learn: </a:t>
            </a:r>
            <a:r>
              <a:rPr lang="en-GB" sz="2600" dirty="0" smtClean="0">
                <a:solidFill>
                  <a:srgbClr val="700000"/>
                </a:solidFill>
              </a:rPr>
              <a:t>We </a:t>
            </a:r>
            <a:r>
              <a:rPr lang="en-GB" sz="2600" dirty="0">
                <a:solidFill>
                  <a:srgbClr val="700000"/>
                </a:solidFill>
              </a:rPr>
              <a:t>endeavour </a:t>
            </a:r>
            <a:r>
              <a:rPr lang="en-GB" sz="2600" dirty="0" smtClean="0">
                <a:solidFill>
                  <a:srgbClr val="700000"/>
                </a:solidFill>
              </a:rPr>
              <a:t>to </a:t>
            </a:r>
            <a:r>
              <a:rPr lang="en-GB" sz="2600" dirty="0" smtClean="0">
                <a:solidFill>
                  <a:srgbClr val="FF0000"/>
                </a:solidFill>
              </a:rPr>
              <a:t>keep learning</a:t>
            </a:r>
            <a:r>
              <a:rPr lang="en-GB" sz="2600" dirty="0" smtClean="0">
                <a:solidFill>
                  <a:srgbClr val="700000"/>
                </a:solidFill>
              </a:rPr>
              <a:t>, to try </a:t>
            </a:r>
            <a:r>
              <a:rPr lang="en-GB" sz="2600" dirty="0">
                <a:solidFill>
                  <a:srgbClr val="C00000"/>
                </a:solidFill>
              </a:rPr>
              <a:t>new things </a:t>
            </a:r>
            <a:r>
              <a:rPr lang="en-GB" sz="2600" dirty="0">
                <a:solidFill>
                  <a:srgbClr val="700000"/>
                </a:solidFill>
              </a:rPr>
              <a:t>or take on new responsibilities. We set ourselves challenges that we will enjoy achieving. We aim to become more confident with each new </a:t>
            </a:r>
            <a:r>
              <a:rPr lang="en-GB" sz="2600" dirty="0" smtClean="0">
                <a:solidFill>
                  <a:srgbClr val="700000"/>
                </a:solidFill>
              </a:rPr>
              <a:t>success.   </a:t>
            </a:r>
            <a:endParaRPr lang="en-GB" sz="2600" dirty="0">
              <a:solidFill>
                <a:srgbClr val="700000"/>
              </a:solidFill>
            </a:endParaRPr>
          </a:p>
          <a:p>
            <a:pPr lvl="0"/>
            <a:r>
              <a:rPr lang="en-GB" b="1" dirty="0" smtClean="0">
                <a:solidFill>
                  <a:srgbClr val="700000"/>
                </a:solidFill>
              </a:rPr>
              <a:t>Engage: </a:t>
            </a:r>
            <a:r>
              <a:rPr lang="en-GB" sz="2600" dirty="0" smtClean="0">
                <a:solidFill>
                  <a:srgbClr val="700000"/>
                </a:solidFill>
              </a:rPr>
              <a:t>We </a:t>
            </a:r>
            <a:r>
              <a:rPr lang="en-GB" sz="2600" dirty="0">
                <a:solidFill>
                  <a:srgbClr val="700000"/>
                </a:solidFill>
              </a:rPr>
              <a:t>aim to do something </a:t>
            </a:r>
            <a:r>
              <a:rPr lang="en-GB" sz="2600" dirty="0" smtClean="0">
                <a:solidFill>
                  <a:srgbClr val="700000"/>
                </a:solidFill>
              </a:rPr>
              <a:t>nice / </a:t>
            </a:r>
            <a:r>
              <a:rPr lang="en-GB" sz="2600" dirty="0" smtClean="0">
                <a:solidFill>
                  <a:srgbClr val="FF0000"/>
                </a:solidFill>
              </a:rPr>
              <a:t>give to others</a:t>
            </a:r>
            <a:r>
              <a:rPr lang="en-GB" sz="2600" dirty="0">
                <a:solidFill>
                  <a:srgbClr val="700000"/>
                </a:solidFill>
              </a:rPr>
              <a:t>. We say ‘Thank you’ and SMILE! We aim to volunteer and give our time, looking out as well as in. We try to make a contribution to the wider life of our school, our family and our </a:t>
            </a:r>
            <a:r>
              <a:rPr lang="en-GB" sz="2600" dirty="0" smtClean="0">
                <a:solidFill>
                  <a:srgbClr val="700000"/>
                </a:solidFill>
              </a:rPr>
              <a:t>community.</a:t>
            </a:r>
            <a:endParaRPr lang="en-GB" sz="2600" dirty="0">
              <a:solidFill>
                <a:srgbClr val="70000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585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0634" y="0"/>
            <a:ext cx="7325747" cy="36295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50787" y="2778351"/>
            <a:ext cx="5172797" cy="42677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3584" y="3582194"/>
            <a:ext cx="6387106" cy="3275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241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14100" b="20463"/>
          <a:stretch/>
        </p:blipFill>
        <p:spPr>
          <a:xfrm>
            <a:off x="2189621" y="326594"/>
            <a:ext cx="6725494" cy="312448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3033" y="3477946"/>
            <a:ext cx="5921853" cy="30395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8820" y="3426372"/>
            <a:ext cx="6332591" cy="343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011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51967" cy="848533"/>
          </a:xfrm>
          <a:solidFill>
            <a:srgbClr val="70000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Autumn Term </a:t>
            </a:r>
            <a:r>
              <a:rPr lang="en-GB" b="1" dirty="0">
                <a:solidFill>
                  <a:schemeClr val="bg1"/>
                </a:solidFill>
              </a:rPr>
              <a:t>in Year 5  </a:t>
            </a:r>
            <a:r>
              <a:rPr lang="en-GB" b="1" dirty="0" smtClean="0">
                <a:solidFill>
                  <a:schemeClr val="bg1"/>
                </a:solidFill>
              </a:rPr>
              <a:t>- Part 1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1393362"/>
            <a:ext cx="10683240" cy="4932623"/>
          </a:xfrm>
        </p:spPr>
        <p:txBody>
          <a:bodyPr>
            <a:normAutofit fontScale="85000" lnSpcReduction="10000"/>
          </a:bodyPr>
          <a:lstStyle/>
          <a:p>
            <a:pPr marL="457200" lvl="1" indent="0">
              <a:lnSpc>
                <a:spcPct val="110000"/>
              </a:lnSpc>
              <a:buNone/>
            </a:pPr>
            <a:r>
              <a:rPr lang="en-GB" dirty="0">
                <a:solidFill>
                  <a:srgbClr val="700000"/>
                </a:solidFill>
              </a:rPr>
              <a:t>The </a:t>
            </a:r>
            <a:r>
              <a:rPr lang="en-GB" dirty="0" smtClean="0">
                <a:solidFill>
                  <a:srgbClr val="700000"/>
                </a:solidFill>
              </a:rPr>
              <a:t>theme </a:t>
            </a:r>
            <a:r>
              <a:rPr lang="en-GB" dirty="0">
                <a:solidFill>
                  <a:srgbClr val="700000"/>
                </a:solidFill>
              </a:rPr>
              <a:t>of </a:t>
            </a:r>
            <a:r>
              <a:rPr lang="en-GB" dirty="0" smtClean="0">
                <a:solidFill>
                  <a:srgbClr val="700000"/>
                </a:solidFill>
              </a:rPr>
              <a:t>the first half of the </a:t>
            </a:r>
            <a:r>
              <a:rPr lang="en-GB" dirty="0">
                <a:solidFill>
                  <a:srgbClr val="700000"/>
                </a:solidFill>
              </a:rPr>
              <a:t>autumn term is </a:t>
            </a:r>
            <a:r>
              <a:rPr lang="en-GB" dirty="0" smtClean="0">
                <a:solidFill>
                  <a:srgbClr val="700000"/>
                </a:solidFill>
              </a:rPr>
              <a:t>‘Space’. </a:t>
            </a:r>
          </a:p>
          <a:p>
            <a:pPr marL="457200" lvl="1" indent="0">
              <a:lnSpc>
                <a:spcPct val="110000"/>
              </a:lnSpc>
              <a:buNone/>
            </a:pPr>
            <a:endParaRPr lang="en-GB" dirty="0" smtClean="0">
              <a:solidFill>
                <a:srgbClr val="7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dirty="0" smtClean="0">
                <a:solidFill>
                  <a:srgbClr val="700000"/>
                </a:solidFill>
              </a:rPr>
              <a:t>Rocket launch </a:t>
            </a:r>
            <a:r>
              <a:rPr lang="en-GB" dirty="0" smtClean="0">
                <a:solidFill>
                  <a:srgbClr val="700000"/>
                </a:solidFill>
                <a:sym typeface="Wingdings" panose="05000000000000000000" pitchFamily="2" charset="2"/>
              </a:rPr>
              <a:t> </a:t>
            </a:r>
          </a:p>
          <a:p>
            <a:pPr lvl="1">
              <a:lnSpc>
                <a:spcPct val="110000"/>
              </a:lnSpc>
            </a:pPr>
            <a:endParaRPr lang="en-GB" dirty="0" smtClean="0">
              <a:solidFill>
                <a:srgbClr val="7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dirty="0" smtClean="0">
                <a:solidFill>
                  <a:srgbClr val="700000"/>
                </a:solidFill>
              </a:rPr>
              <a:t>In English we study </a:t>
            </a:r>
            <a:r>
              <a:rPr lang="en-GB" dirty="0">
                <a:solidFill>
                  <a:srgbClr val="700000"/>
                </a:solidFill>
              </a:rPr>
              <a:t>of the book </a:t>
            </a:r>
            <a:r>
              <a:rPr lang="en-GB" dirty="0" smtClean="0">
                <a:solidFill>
                  <a:srgbClr val="700000"/>
                </a:solidFill>
              </a:rPr>
              <a:t>‘Space Oddity’ – a fast-paced </a:t>
            </a:r>
          </a:p>
          <a:p>
            <a:pPr marL="457200" lvl="1" indent="0">
              <a:lnSpc>
                <a:spcPct val="110000"/>
              </a:lnSpc>
              <a:buNone/>
            </a:pPr>
            <a:r>
              <a:rPr lang="en-GB" dirty="0" smtClean="0">
                <a:solidFill>
                  <a:srgbClr val="700000"/>
                </a:solidFill>
              </a:rPr>
              <a:t>adventure which explores the themes of aliens, belonging and </a:t>
            </a:r>
          </a:p>
          <a:p>
            <a:pPr marL="457200" lvl="1" indent="0">
              <a:lnSpc>
                <a:spcPct val="110000"/>
              </a:lnSpc>
              <a:buNone/>
            </a:pPr>
            <a:r>
              <a:rPr lang="en-GB" dirty="0" smtClean="0">
                <a:solidFill>
                  <a:srgbClr val="700000"/>
                </a:solidFill>
              </a:rPr>
              <a:t>families, and acts as a stimulus for the children’s writing. </a:t>
            </a:r>
          </a:p>
          <a:p>
            <a:pPr marL="457200" lvl="1" indent="0">
              <a:lnSpc>
                <a:spcPct val="110000"/>
              </a:lnSpc>
              <a:buNone/>
            </a:pPr>
            <a:endParaRPr lang="en-GB" dirty="0" smtClean="0">
              <a:solidFill>
                <a:srgbClr val="7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dirty="0" smtClean="0">
                <a:solidFill>
                  <a:srgbClr val="700000"/>
                </a:solidFill>
              </a:rPr>
              <a:t>Our </a:t>
            </a:r>
            <a:r>
              <a:rPr lang="en-GB" dirty="0">
                <a:solidFill>
                  <a:srgbClr val="700000"/>
                </a:solidFill>
              </a:rPr>
              <a:t>RE lessons look at how creation, as recorded in Genesis 1, fits with scientific discoveries. We ask the question ‘Creation and science – in conflict or complementary’  - and hold a debate with Sarah Covington from KPC and an eminent </a:t>
            </a:r>
            <a:r>
              <a:rPr lang="en-GB" dirty="0" smtClean="0">
                <a:solidFill>
                  <a:srgbClr val="700000"/>
                </a:solidFill>
              </a:rPr>
              <a:t>geologist! – S.M.I.L.E. </a:t>
            </a:r>
            <a:r>
              <a:rPr lang="en-GB" smtClean="0">
                <a:solidFill>
                  <a:srgbClr val="700000"/>
                </a:solidFill>
              </a:rPr>
              <a:t>Socialise </a:t>
            </a:r>
            <a:endParaRPr lang="en-GB" dirty="0" smtClean="0">
              <a:solidFill>
                <a:srgbClr val="700000"/>
              </a:solidFill>
            </a:endParaRPr>
          </a:p>
          <a:p>
            <a:pPr lvl="1">
              <a:lnSpc>
                <a:spcPct val="110000"/>
              </a:lnSpc>
            </a:pPr>
            <a:endParaRPr lang="en-GB" dirty="0">
              <a:solidFill>
                <a:srgbClr val="7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dirty="0">
                <a:solidFill>
                  <a:srgbClr val="700000"/>
                </a:solidFill>
              </a:rPr>
              <a:t>In our history lessons we consider the question ‘Who really won the space race?’</a:t>
            </a:r>
          </a:p>
          <a:p>
            <a:pPr lvl="1">
              <a:lnSpc>
                <a:spcPct val="110000"/>
              </a:lnSpc>
            </a:pPr>
            <a:endParaRPr lang="en-GB" dirty="0" smtClean="0">
              <a:solidFill>
                <a:srgbClr val="7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8949" y="2681997"/>
            <a:ext cx="883103" cy="140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99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51967" cy="848533"/>
          </a:xfrm>
          <a:solidFill>
            <a:srgbClr val="70000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Autumn Term </a:t>
            </a:r>
            <a:r>
              <a:rPr lang="en-GB" b="1" dirty="0">
                <a:solidFill>
                  <a:schemeClr val="bg1"/>
                </a:solidFill>
              </a:rPr>
              <a:t>in Year 5  </a:t>
            </a:r>
            <a:r>
              <a:rPr lang="en-GB" b="1" dirty="0" smtClean="0">
                <a:solidFill>
                  <a:schemeClr val="bg1"/>
                </a:solidFill>
              </a:rPr>
              <a:t>- Part 1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1393362"/>
            <a:ext cx="10683240" cy="49326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200" dirty="0" smtClean="0">
              <a:solidFill>
                <a:srgbClr val="700000"/>
              </a:solidFill>
            </a:endParaRPr>
          </a:p>
          <a:p>
            <a:r>
              <a:rPr lang="en-GB" dirty="0" smtClean="0">
                <a:solidFill>
                  <a:srgbClr val="700000"/>
                </a:solidFill>
              </a:rPr>
              <a:t>In </a:t>
            </a:r>
            <a:r>
              <a:rPr lang="en-GB" dirty="0">
                <a:solidFill>
                  <a:srgbClr val="700000"/>
                </a:solidFill>
              </a:rPr>
              <a:t>science, we study some of the key scientific ideas related to the solar </a:t>
            </a:r>
            <a:r>
              <a:rPr lang="en-GB" dirty="0" smtClean="0">
                <a:solidFill>
                  <a:srgbClr val="700000"/>
                </a:solidFill>
              </a:rPr>
              <a:t>system.  Visit to Birmingham </a:t>
            </a:r>
            <a:r>
              <a:rPr lang="en-GB" dirty="0" err="1" smtClean="0">
                <a:solidFill>
                  <a:srgbClr val="700000"/>
                </a:solidFill>
              </a:rPr>
              <a:t>Thinktank</a:t>
            </a:r>
            <a:r>
              <a:rPr lang="en-GB" dirty="0" smtClean="0">
                <a:solidFill>
                  <a:srgbClr val="700000"/>
                </a:solidFill>
              </a:rPr>
              <a:t>.</a:t>
            </a:r>
            <a:endParaRPr lang="en-GB" dirty="0">
              <a:solidFill>
                <a:srgbClr val="700000"/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rgbClr val="700000"/>
              </a:solidFill>
            </a:endParaRPr>
          </a:p>
          <a:p>
            <a:r>
              <a:rPr lang="en-GB" dirty="0" smtClean="0">
                <a:solidFill>
                  <a:srgbClr val="700000"/>
                </a:solidFill>
              </a:rPr>
              <a:t>Our PE curriculum covers netball  - including the ever-popular Arden Netball Festival – and dodgeball. </a:t>
            </a:r>
          </a:p>
        </p:txBody>
      </p:sp>
    </p:spTree>
    <p:extLst>
      <p:ext uri="{BB962C8B-B14F-4D97-AF65-F5344CB8AC3E}">
        <p14:creationId xmlns:p14="http://schemas.microsoft.com/office/powerpoint/2010/main" val="32735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0956" y="531380"/>
            <a:ext cx="9851967" cy="848533"/>
          </a:xfrm>
          <a:solidFill>
            <a:schemeClr val="accent2">
              <a:lumMod val="75000"/>
            </a:schemeClr>
          </a:solidFill>
          <a:ln>
            <a:solidFill>
              <a:srgbClr val="700000"/>
            </a:solidFill>
          </a:ln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Autumn Term </a:t>
            </a:r>
            <a:r>
              <a:rPr lang="en-GB" b="1" dirty="0">
                <a:solidFill>
                  <a:schemeClr val="bg1"/>
                </a:solidFill>
              </a:rPr>
              <a:t> in Year 5 - </a:t>
            </a:r>
            <a:r>
              <a:rPr lang="en-GB" b="1" dirty="0" smtClean="0">
                <a:solidFill>
                  <a:schemeClr val="bg1"/>
                </a:solidFill>
              </a:rPr>
              <a:t>Part 2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0000"/>
                </a:solidFill>
              </a:rPr>
              <a:t>The theme of the </a:t>
            </a:r>
            <a:r>
              <a:rPr lang="en-GB" dirty="0" smtClean="0">
                <a:solidFill>
                  <a:srgbClr val="700000"/>
                </a:solidFill>
              </a:rPr>
              <a:t>second </a:t>
            </a:r>
            <a:r>
              <a:rPr lang="en-GB" dirty="0">
                <a:solidFill>
                  <a:srgbClr val="700000"/>
                </a:solidFill>
              </a:rPr>
              <a:t>half of the autumn term is </a:t>
            </a:r>
            <a:r>
              <a:rPr lang="en-GB" dirty="0" smtClean="0">
                <a:solidFill>
                  <a:srgbClr val="700000"/>
                </a:solidFill>
              </a:rPr>
              <a:t>‘Ancient Greece’. </a:t>
            </a:r>
            <a:endParaRPr lang="en-GB" dirty="0">
              <a:solidFill>
                <a:srgbClr val="700000"/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rgbClr val="700000"/>
              </a:solidFill>
            </a:endParaRPr>
          </a:p>
          <a:p>
            <a:r>
              <a:rPr lang="en-GB" dirty="0" smtClean="0">
                <a:solidFill>
                  <a:srgbClr val="700000"/>
                </a:solidFill>
              </a:rPr>
              <a:t>Our English lessons are centred around the myth of Theseus and the Minotaur – the children invent their own versions of the story. </a:t>
            </a:r>
          </a:p>
          <a:p>
            <a:r>
              <a:rPr lang="en-GB" dirty="0">
                <a:solidFill>
                  <a:srgbClr val="700000"/>
                </a:solidFill>
              </a:rPr>
              <a:t>History – the big question is, ‘In what ways were the ancient Greeks influential?’</a:t>
            </a:r>
          </a:p>
          <a:p>
            <a:r>
              <a:rPr lang="en-GB" dirty="0">
                <a:solidFill>
                  <a:srgbClr val="700000"/>
                </a:solidFill>
              </a:rPr>
              <a:t>Geography – we explore the contrast between ancient and modern Greece.</a:t>
            </a:r>
          </a:p>
          <a:p>
            <a:endParaRPr lang="en-GB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53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51967" cy="848533"/>
          </a:xfrm>
          <a:solidFill>
            <a:schemeClr val="accent2">
              <a:lumMod val="75000"/>
            </a:schemeClr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Autumn Term </a:t>
            </a:r>
            <a:r>
              <a:rPr lang="en-GB" b="1" dirty="0">
                <a:solidFill>
                  <a:schemeClr val="bg1"/>
                </a:solidFill>
              </a:rPr>
              <a:t>in Year 5  </a:t>
            </a:r>
            <a:r>
              <a:rPr lang="en-GB" b="1" dirty="0" smtClean="0">
                <a:solidFill>
                  <a:schemeClr val="bg1"/>
                </a:solidFill>
              </a:rPr>
              <a:t>- Part 2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1393362"/>
            <a:ext cx="11186622" cy="5201401"/>
          </a:xfrm>
        </p:spPr>
        <p:txBody>
          <a:bodyPr>
            <a:normAutofit/>
          </a:bodyPr>
          <a:lstStyle/>
          <a:p>
            <a:endParaRPr lang="en-GB" sz="3600" dirty="0" smtClean="0">
              <a:solidFill>
                <a:srgbClr val="700000"/>
              </a:solidFill>
            </a:endParaRPr>
          </a:p>
          <a:p>
            <a:r>
              <a:rPr lang="en-GB" sz="3600" dirty="0" smtClean="0">
                <a:solidFill>
                  <a:srgbClr val="700000"/>
                </a:solidFill>
              </a:rPr>
              <a:t>Computing – using publisher to design webpages for the Greek tourist industry</a:t>
            </a:r>
            <a:r>
              <a:rPr lang="en-GB" sz="3600" dirty="0" smtClean="0">
                <a:solidFill>
                  <a:srgbClr val="700000"/>
                </a:solidFill>
              </a:rPr>
              <a:t>.</a:t>
            </a:r>
          </a:p>
          <a:p>
            <a:pPr marL="0" indent="0">
              <a:buNone/>
            </a:pPr>
            <a:endParaRPr lang="en-GB" sz="3600" dirty="0" smtClean="0">
              <a:solidFill>
                <a:srgbClr val="700000"/>
              </a:solidFill>
            </a:endParaRPr>
          </a:p>
          <a:p>
            <a:r>
              <a:rPr lang="en-GB" sz="3600" dirty="0" smtClean="0">
                <a:solidFill>
                  <a:srgbClr val="700000"/>
                </a:solidFill>
              </a:rPr>
              <a:t>Art – sculpting &amp; painting Greek pots</a:t>
            </a:r>
            <a:r>
              <a:rPr lang="en-GB" sz="3600" dirty="0" smtClean="0">
                <a:solidFill>
                  <a:srgbClr val="700000"/>
                </a:solidFill>
              </a:rPr>
              <a:t>.</a:t>
            </a:r>
          </a:p>
          <a:p>
            <a:endParaRPr lang="en-GB" sz="3600" dirty="0">
              <a:solidFill>
                <a:srgbClr val="700000"/>
              </a:solidFill>
            </a:endParaRPr>
          </a:p>
          <a:p>
            <a:r>
              <a:rPr lang="en-GB" sz="3600" dirty="0">
                <a:solidFill>
                  <a:srgbClr val="700000"/>
                </a:solidFill>
              </a:rPr>
              <a:t>DT project – cam-based toys – links with Year 1 children</a:t>
            </a:r>
            <a:endParaRPr lang="en-GB" sz="3600" dirty="0" smtClean="0">
              <a:solidFill>
                <a:srgbClr val="700000"/>
              </a:solidFill>
            </a:endParaRPr>
          </a:p>
          <a:p>
            <a:pPr marL="0" indent="0">
              <a:buNone/>
            </a:pPr>
            <a:endParaRPr lang="en-GB" sz="3600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70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Spring Term in Year 5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sz="3200" dirty="0" smtClean="0">
                <a:solidFill>
                  <a:srgbClr val="700000"/>
                </a:solidFill>
              </a:rPr>
              <a:t>The theme of the spring term is ‘Not So Fast Food’</a:t>
            </a:r>
          </a:p>
          <a:p>
            <a:r>
              <a:rPr lang="en-GB" sz="3200" dirty="0" smtClean="0">
                <a:solidFill>
                  <a:srgbClr val="700000"/>
                </a:solidFill>
              </a:rPr>
              <a:t>Geography topic – ‘How can year 5 lead the fight against food waste?’</a:t>
            </a:r>
          </a:p>
          <a:p>
            <a:r>
              <a:rPr lang="en-GB" sz="3200" dirty="0" smtClean="0">
                <a:solidFill>
                  <a:srgbClr val="700000"/>
                </a:solidFill>
              </a:rPr>
              <a:t>S.M.I.L.E.  - ‘Engage’ - Dinner hall food waste monitors – every child. </a:t>
            </a:r>
          </a:p>
          <a:p>
            <a:r>
              <a:rPr lang="en-GB" sz="3200" dirty="0" smtClean="0">
                <a:solidFill>
                  <a:srgbClr val="700000"/>
                </a:solidFill>
              </a:rPr>
              <a:t>Litter pickers.</a:t>
            </a:r>
          </a:p>
          <a:p>
            <a:endParaRPr lang="en-GB" sz="3200" dirty="0">
              <a:solidFill>
                <a:srgbClr val="700000"/>
              </a:solidFill>
            </a:endParaRPr>
          </a:p>
          <a:p>
            <a:r>
              <a:rPr lang="en-GB" sz="3200" dirty="0" smtClean="0">
                <a:solidFill>
                  <a:srgbClr val="700000"/>
                </a:solidFill>
              </a:rPr>
              <a:t>D &amp; T – Cooking with sustainably-sourced ingredients.</a:t>
            </a:r>
          </a:p>
          <a:p>
            <a:endParaRPr lang="en-GB" sz="3200" dirty="0" smtClean="0">
              <a:solidFill>
                <a:srgbClr val="700000"/>
              </a:solidFill>
            </a:endParaRPr>
          </a:p>
          <a:p>
            <a:endParaRPr lang="en-GB" sz="3200" dirty="0">
              <a:solidFill>
                <a:srgbClr val="700000"/>
              </a:solidFill>
            </a:endParaRPr>
          </a:p>
          <a:p>
            <a:endParaRPr lang="en-GB" sz="3200" dirty="0">
              <a:solidFill>
                <a:srgbClr val="700000"/>
              </a:solidFill>
            </a:endParaRPr>
          </a:p>
          <a:p>
            <a:endParaRPr lang="en-GB" sz="3200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34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Spring Term in Year 5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5004" y="1800686"/>
            <a:ext cx="10515600" cy="4758055"/>
          </a:xfrm>
        </p:spPr>
        <p:txBody>
          <a:bodyPr>
            <a:normAutofit/>
          </a:bodyPr>
          <a:lstStyle/>
          <a:p>
            <a:endParaRPr lang="en-GB" sz="3200" dirty="0" smtClean="0">
              <a:solidFill>
                <a:srgbClr val="700000"/>
              </a:solidFill>
            </a:endParaRPr>
          </a:p>
          <a:p>
            <a:r>
              <a:rPr lang="en-GB" sz="3200" dirty="0" smtClean="0">
                <a:solidFill>
                  <a:srgbClr val="700000"/>
                </a:solidFill>
              </a:rPr>
              <a:t>English - supported by the book </a:t>
            </a:r>
            <a:r>
              <a:rPr lang="en-GB" sz="3200" dirty="0" err="1" smtClean="0">
                <a:solidFill>
                  <a:srgbClr val="700000"/>
                </a:solidFill>
              </a:rPr>
              <a:t>Floodland</a:t>
            </a:r>
            <a:endParaRPr lang="en-GB" sz="3200" dirty="0" smtClean="0">
              <a:solidFill>
                <a:srgbClr val="700000"/>
              </a:solidFill>
            </a:endParaRPr>
          </a:p>
          <a:p>
            <a:r>
              <a:rPr lang="en-GB" sz="3200" dirty="0" smtClean="0">
                <a:solidFill>
                  <a:srgbClr val="700000"/>
                </a:solidFill>
              </a:rPr>
              <a:t>Science – Properties of materials</a:t>
            </a:r>
          </a:p>
          <a:p>
            <a:r>
              <a:rPr lang="en-GB" sz="3200" dirty="0" smtClean="0">
                <a:solidFill>
                  <a:srgbClr val="700000"/>
                </a:solidFill>
              </a:rPr>
              <a:t>Music – Musical Theatre</a:t>
            </a:r>
          </a:p>
          <a:p>
            <a:r>
              <a:rPr lang="en-GB" sz="3200" dirty="0" smtClean="0">
                <a:solidFill>
                  <a:srgbClr val="700000"/>
                </a:solidFill>
              </a:rPr>
              <a:t>Year 5 - Easter Service</a:t>
            </a:r>
          </a:p>
          <a:p>
            <a:r>
              <a:rPr lang="en-GB" sz="3200" dirty="0" smtClean="0">
                <a:solidFill>
                  <a:srgbClr val="700000"/>
                </a:solidFill>
              </a:rPr>
              <a:t>PE – Chance To Shine cricket – Festival at K &amp; D cricket club</a:t>
            </a:r>
          </a:p>
          <a:p>
            <a:endParaRPr lang="en-GB" sz="3200" dirty="0" smtClean="0">
              <a:solidFill>
                <a:srgbClr val="700000"/>
              </a:solidFill>
            </a:endParaRPr>
          </a:p>
          <a:p>
            <a:endParaRPr lang="en-GB" sz="3200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59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Summer Term in Year 5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Autofit/>
          </a:bodyPr>
          <a:lstStyle/>
          <a:p>
            <a:r>
              <a:rPr lang="en-GB" sz="3400" dirty="0" smtClean="0">
                <a:solidFill>
                  <a:srgbClr val="700000"/>
                </a:solidFill>
              </a:rPr>
              <a:t>Theme – ‘Where Do We Belong?’</a:t>
            </a:r>
          </a:p>
          <a:p>
            <a:r>
              <a:rPr lang="en-GB" sz="3400" dirty="0" smtClean="0">
                <a:solidFill>
                  <a:srgbClr val="700000"/>
                </a:solidFill>
              </a:rPr>
              <a:t>English work is based on 2 books:</a:t>
            </a:r>
          </a:p>
          <a:p>
            <a:pPr lvl="1"/>
            <a:r>
              <a:rPr lang="en-GB" sz="3000" dirty="0" smtClean="0">
                <a:solidFill>
                  <a:srgbClr val="700000"/>
                </a:solidFill>
              </a:rPr>
              <a:t>The Island </a:t>
            </a:r>
          </a:p>
          <a:p>
            <a:pPr lvl="1"/>
            <a:r>
              <a:rPr lang="en-GB" sz="3000" dirty="0" smtClean="0">
                <a:solidFill>
                  <a:srgbClr val="700000"/>
                </a:solidFill>
              </a:rPr>
              <a:t>Kensuke’s </a:t>
            </a:r>
            <a:r>
              <a:rPr lang="en-GB" sz="3000" dirty="0" smtClean="0">
                <a:solidFill>
                  <a:srgbClr val="700000"/>
                </a:solidFill>
              </a:rPr>
              <a:t>Kingdom</a:t>
            </a:r>
          </a:p>
          <a:p>
            <a:pPr lvl="1"/>
            <a:r>
              <a:rPr lang="en-GB" sz="3000" dirty="0" smtClean="0">
                <a:solidFill>
                  <a:srgbClr val="700000"/>
                </a:solidFill>
              </a:rPr>
              <a:t>+  we write letters to local MPs around the issue of asylum seekers</a:t>
            </a:r>
            <a:endParaRPr lang="en-GB" sz="3400" dirty="0" smtClean="0">
              <a:solidFill>
                <a:srgbClr val="700000"/>
              </a:solidFill>
            </a:endParaRPr>
          </a:p>
          <a:p>
            <a:r>
              <a:rPr lang="en-GB" sz="3400" dirty="0">
                <a:solidFill>
                  <a:srgbClr val="700000"/>
                </a:solidFill>
              </a:rPr>
              <a:t>Visit to Kingsbury Water </a:t>
            </a:r>
            <a:r>
              <a:rPr lang="en-GB" sz="3400" dirty="0" smtClean="0">
                <a:solidFill>
                  <a:srgbClr val="700000"/>
                </a:solidFill>
              </a:rPr>
              <a:t>Park. </a:t>
            </a:r>
            <a:endParaRPr lang="en-GB" sz="3400" dirty="0">
              <a:solidFill>
                <a:srgbClr val="700000"/>
              </a:solidFill>
            </a:endParaRPr>
          </a:p>
          <a:p>
            <a:r>
              <a:rPr lang="en-GB" sz="3400" dirty="0" smtClean="0">
                <a:solidFill>
                  <a:srgbClr val="700000"/>
                </a:solidFill>
              </a:rPr>
              <a:t>S.M.I.L.E – Engage – fundraising to support </a:t>
            </a:r>
            <a:r>
              <a:rPr lang="en-GB" sz="3400" dirty="0" smtClean="0">
                <a:solidFill>
                  <a:srgbClr val="700000"/>
                </a:solidFill>
              </a:rPr>
              <a:t>an asylum seeking.</a:t>
            </a:r>
            <a:endParaRPr lang="en-GB" sz="3400" dirty="0" smtClean="0">
              <a:solidFill>
                <a:srgbClr val="700000"/>
              </a:solidFill>
            </a:endParaRPr>
          </a:p>
          <a:p>
            <a:endParaRPr lang="en-GB" sz="3400" dirty="0" smtClean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03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Summer Term in Year 5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Autofit/>
          </a:bodyPr>
          <a:lstStyle/>
          <a:p>
            <a:r>
              <a:rPr lang="en-GB" sz="3400" dirty="0">
                <a:solidFill>
                  <a:srgbClr val="700000"/>
                </a:solidFill>
              </a:rPr>
              <a:t>RE – ‘What does the </a:t>
            </a:r>
            <a:r>
              <a:rPr lang="en-GB" sz="3400" dirty="0" err="1">
                <a:solidFill>
                  <a:srgbClr val="700000"/>
                </a:solidFill>
              </a:rPr>
              <a:t>Qu’ran</a:t>
            </a:r>
            <a:r>
              <a:rPr lang="en-GB" sz="3400" dirty="0">
                <a:solidFill>
                  <a:srgbClr val="700000"/>
                </a:solidFill>
              </a:rPr>
              <a:t> reveal about Allah and his guidance’ – visit to Islamic Exhibition Centre in Small Heath</a:t>
            </a:r>
          </a:p>
          <a:p>
            <a:r>
              <a:rPr lang="en-GB" sz="3400" dirty="0" smtClean="0">
                <a:solidFill>
                  <a:srgbClr val="700000"/>
                </a:solidFill>
              </a:rPr>
              <a:t>Art – graffiti  - based on environmental themes</a:t>
            </a:r>
          </a:p>
          <a:p>
            <a:r>
              <a:rPr lang="en-GB" sz="3400" dirty="0" smtClean="0">
                <a:solidFill>
                  <a:srgbClr val="700000"/>
                </a:solidFill>
              </a:rPr>
              <a:t>Computing – programming  - Marty the robot! </a:t>
            </a:r>
          </a:p>
          <a:p>
            <a:pPr marL="0" indent="0">
              <a:buNone/>
            </a:pPr>
            <a:endParaRPr lang="en-GB" sz="3400" dirty="0" smtClean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04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By the end of the academic year pupils should have: </a:t>
            </a:r>
          </a:p>
          <a:p>
            <a:pPr lvl="0"/>
            <a:r>
              <a:rPr lang="en-GB" dirty="0"/>
              <a:t>developed their curiosity and appreciation of the natural beauty of the world they live in and recognised the role they have in protecting it</a:t>
            </a:r>
          </a:p>
          <a:p>
            <a:pPr lvl="0"/>
            <a:r>
              <a:rPr lang="en-GB" dirty="0"/>
              <a:t>given their time to work with children from across the school community in order to reduce food waste at school</a:t>
            </a:r>
          </a:p>
          <a:p>
            <a:pPr lvl="0"/>
            <a:r>
              <a:rPr lang="en-GB" dirty="0"/>
              <a:t>volunteered and given their time to raise money to support charities linked to refugees</a:t>
            </a:r>
          </a:p>
          <a:p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570019" y="702614"/>
            <a:ext cx="6017030" cy="703695"/>
          </a:xfrm>
          <a:prstGeom prst="rect">
            <a:avLst/>
          </a:prstGeom>
          <a:solidFill>
            <a:srgbClr val="7030A0"/>
          </a:solidFill>
          <a:ln>
            <a:solidFill>
              <a:srgbClr val="70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solidFill>
                  <a:schemeClr val="bg1"/>
                </a:solidFill>
              </a:rPr>
              <a:t>Year 5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547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9850"/>
          </a:xfrm>
          <a:solidFill>
            <a:srgbClr val="700000"/>
          </a:solidFill>
          <a:ln>
            <a:solidFill>
              <a:srgbClr val="700000"/>
            </a:solidFill>
          </a:ln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Homework and supporting your children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800" dirty="0" smtClean="0">
                <a:solidFill>
                  <a:srgbClr val="700000"/>
                </a:solidFill>
              </a:rPr>
              <a:t>Homework </a:t>
            </a:r>
            <a:r>
              <a:rPr lang="en-GB" sz="3800" dirty="0">
                <a:solidFill>
                  <a:srgbClr val="700000"/>
                </a:solidFill>
              </a:rPr>
              <a:t>in Year </a:t>
            </a:r>
            <a:r>
              <a:rPr lang="en-GB" sz="3800" dirty="0" smtClean="0">
                <a:solidFill>
                  <a:srgbClr val="700000"/>
                </a:solidFill>
              </a:rPr>
              <a:t>5 </a:t>
            </a:r>
            <a:r>
              <a:rPr lang="en-GB" sz="3800" dirty="0">
                <a:solidFill>
                  <a:srgbClr val="700000"/>
                </a:solidFill>
              </a:rPr>
              <a:t>is set on a Friday </a:t>
            </a:r>
            <a:endParaRPr lang="en-GB" sz="3800" dirty="0" smtClean="0">
              <a:solidFill>
                <a:srgbClr val="700000"/>
              </a:solidFill>
            </a:endParaRPr>
          </a:p>
          <a:p>
            <a:pPr lvl="1"/>
            <a:r>
              <a:rPr lang="en-GB" sz="3800" dirty="0" smtClean="0">
                <a:solidFill>
                  <a:srgbClr val="700000"/>
                </a:solidFill>
              </a:rPr>
              <a:t>Spellings </a:t>
            </a:r>
          </a:p>
          <a:p>
            <a:pPr lvl="1"/>
            <a:r>
              <a:rPr lang="en-GB" sz="3800" dirty="0" smtClean="0">
                <a:solidFill>
                  <a:srgbClr val="700000"/>
                </a:solidFill>
              </a:rPr>
              <a:t>Reading comprehension</a:t>
            </a:r>
          </a:p>
          <a:p>
            <a:pPr lvl="1"/>
            <a:r>
              <a:rPr lang="en-GB" sz="3800" dirty="0" smtClean="0">
                <a:solidFill>
                  <a:srgbClr val="700000"/>
                </a:solidFill>
              </a:rPr>
              <a:t>Maths tasks</a:t>
            </a:r>
            <a:endParaRPr lang="en-GB" sz="3800" dirty="0">
              <a:solidFill>
                <a:srgbClr val="700000"/>
              </a:solidFill>
            </a:endParaRPr>
          </a:p>
          <a:p>
            <a:r>
              <a:rPr lang="en-GB" sz="3800" dirty="0" smtClean="0">
                <a:solidFill>
                  <a:srgbClr val="700000"/>
                </a:solidFill>
              </a:rPr>
              <a:t>Reading diary + new </a:t>
            </a:r>
            <a:r>
              <a:rPr lang="en-GB" sz="3800" dirty="0" err="1" smtClean="0">
                <a:solidFill>
                  <a:srgbClr val="700000"/>
                </a:solidFill>
              </a:rPr>
              <a:t>Readopoly</a:t>
            </a:r>
            <a:r>
              <a:rPr lang="en-GB" sz="3800" dirty="0" smtClean="0">
                <a:solidFill>
                  <a:srgbClr val="700000"/>
                </a:solidFill>
              </a:rPr>
              <a:t> sheets</a:t>
            </a:r>
          </a:p>
          <a:p>
            <a:r>
              <a:rPr lang="en-GB" sz="3800" dirty="0" smtClean="0">
                <a:solidFill>
                  <a:srgbClr val="700000"/>
                </a:solidFill>
              </a:rPr>
              <a:t>Times Table Rock Stars</a:t>
            </a:r>
          </a:p>
          <a:p>
            <a:endParaRPr lang="en-GB" sz="3800" dirty="0">
              <a:solidFill>
                <a:srgbClr val="70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38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117667" y="464879"/>
            <a:ext cx="7956665" cy="1156104"/>
          </a:xfrm>
          <a:solidFill>
            <a:schemeClr val="accent6"/>
          </a:solidFill>
          <a:ln>
            <a:solidFill>
              <a:srgbClr val="70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Homework and supporting your children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800" dirty="0" smtClean="0">
                <a:solidFill>
                  <a:srgbClr val="700000"/>
                </a:solidFill>
              </a:rPr>
              <a:t>How you can help: </a:t>
            </a:r>
          </a:p>
          <a:p>
            <a:r>
              <a:rPr lang="en-GB" sz="4000" u="sng" dirty="0">
                <a:solidFill>
                  <a:srgbClr val="700000"/>
                </a:solidFill>
              </a:rPr>
              <a:t>Reading!</a:t>
            </a:r>
            <a:r>
              <a:rPr lang="en-GB" sz="4000" dirty="0">
                <a:solidFill>
                  <a:srgbClr val="700000"/>
                </a:solidFill>
              </a:rPr>
              <a:t> Read to, read with and hear your child read as well as encouraging independent reading for pleasure – </a:t>
            </a:r>
            <a:endParaRPr lang="en-GB" sz="4000" dirty="0" smtClean="0">
              <a:solidFill>
                <a:srgbClr val="700000"/>
              </a:solidFill>
            </a:endParaRPr>
          </a:p>
          <a:p>
            <a:pPr marL="0" indent="0">
              <a:buNone/>
            </a:pPr>
            <a:r>
              <a:rPr lang="en-GB" sz="4000" dirty="0">
                <a:solidFill>
                  <a:srgbClr val="700000"/>
                </a:solidFill>
              </a:rPr>
              <a:t> </a:t>
            </a:r>
            <a:r>
              <a:rPr lang="en-GB" sz="4000" dirty="0" smtClean="0">
                <a:solidFill>
                  <a:srgbClr val="700000"/>
                </a:solidFill>
              </a:rPr>
              <a:t>  -   this </a:t>
            </a:r>
            <a:r>
              <a:rPr lang="en-GB" sz="4000" dirty="0">
                <a:solidFill>
                  <a:srgbClr val="700000"/>
                </a:solidFill>
              </a:rPr>
              <a:t>is scientifically proven to have the biggest impact on learning in all areas</a:t>
            </a:r>
            <a:r>
              <a:rPr lang="en-GB" sz="4000" dirty="0" smtClean="0">
                <a:solidFill>
                  <a:srgbClr val="700000"/>
                </a:solidFill>
              </a:rPr>
              <a:t>.</a:t>
            </a:r>
          </a:p>
          <a:p>
            <a:endParaRPr lang="en-GB" sz="4000" dirty="0">
              <a:solidFill>
                <a:srgbClr val="700000"/>
              </a:solidFill>
            </a:endParaRPr>
          </a:p>
          <a:p>
            <a:r>
              <a:rPr lang="en-GB" sz="3800" dirty="0" smtClean="0">
                <a:solidFill>
                  <a:srgbClr val="700000"/>
                </a:solidFill>
              </a:rPr>
              <a:t>Ensure </a:t>
            </a:r>
            <a:r>
              <a:rPr lang="en-GB" sz="3800" dirty="0">
                <a:solidFill>
                  <a:srgbClr val="700000"/>
                </a:solidFill>
              </a:rPr>
              <a:t>that your child spends enough time on TTRS and their written homework</a:t>
            </a:r>
            <a:r>
              <a:rPr lang="en-GB" sz="3800" dirty="0" smtClean="0">
                <a:solidFill>
                  <a:srgbClr val="700000"/>
                </a:solidFill>
              </a:rPr>
              <a:t>.</a:t>
            </a:r>
          </a:p>
          <a:p>
            <a:endParaRPr lang="en-GB" sz="3800" dirty="0">
              <a:solidFill>
                <a:srgbClr val="700000"/>
              </a:solidFill>
            </a:endParaRPr>
          </a:p>
          <a:p>
            <a:r>
              <a:rPr lang="en-GB" sz="3800" dirty="0">
                <a:solidFill>
                  <a:srgbClr val="700000"/>
                </a:solidFill>
              </a:rPr>
              <a:t>Times tables – practise regularly! </a:t>
            </a:r>
            <a:endParaRPr lang="en-GB" sz="3800" dirty="0" smtClean="0">
              <a:solidFill>
                <a:srgbClr val="700000"/>
              </a:solidFill>
            </a:endParaRPr>
          </a:p>
          <a:p>
            <a:endParaRPr lang="en-GB" sz="3800" dirty="0">
              <a:solidFill>
                <a:srgbClr val="700000"/>
              </a:solidFill>
            </a:endParaRPr>
          </a:p>
          <a:p>
            <a:endParaRPr lang="en-GB" sz="3800" dirty="0" smtClean="0">
              <a:solidFill>
                <a:srgbClr val="700000"/>
              </a:solidFill>
            </a:endParaRPr>
          </a:p>
          <a:p>
            <a:endParaRPr lang="en-GB" sz="3800" dirty="0" smtClean="0">
              <a:solidFill>
                <a:srgbClr val="70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286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2176</TotalTime>
  <Words>852</Words>
  <Application>Microsoft Office PowerPoint</Application>
  <PresentationFormat>Widescreen</PresentationFormat>
  <Paragraphs>94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Office Theme</vt:lpstr>
      <vt:lpstr>Knowle CE Primary Academy Growing in God’s Love; Flourishing Together</vt:lpstr>
      <vt:lpstr>Our curriculum is underpinned by the principles of S.M.I.L.E</vt:lpstr>
      <vt:lpstr>PowerPoint Presentation</vt:lpstr>
      <vt:lpstr>PowerPoint Presentation</vt:lpstr>
      <vt:lpstr>Autumn Term in Year 5  - Part 1 </vt:lpstr>
      <vt:lpstr>Autumn Term in Year 5  - Part 1 </vt:lpstr>
      <vt:lpstr>Autumn Term  in Year 5 - Part 2 </vt:lpstr>
      <vt:lpstr>Autumn Term in Year 5  - Part 2 </vt:lpstr>
      <vt:lpstr>Spring Term in Year 5</vt:lpstr>
      <vt:lpstr>Spring Term in Year 5</vt:lpstr>
      <vt:lpstr>Summer Term in Year 5</vt:lpstr>
      <vt:lpstr>Summer Term in Year 5</vt:lpstr>
      <vt:lpstr>PowerPoint Presentation</vt:lpstr>
      <vt:lpstr>Homework and supporting your children</vt:lpstr>
      <vt:lpstr>Homework and supporting your children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 CE Primary Academy Year 6  Introduction to our Curriculum</dc:title>
  <dc:creator>Rupert Hall</dc:creator>
  <cp:lastModifiedBy>Simon Watts</cp:lastModifiedBy>
  <cp:revision>60</cp:revision>
  <dcterms:created xsi:type="dcterms:W3CDTF">2023-09-21T07:51:56Z</dcterms:created>
  <dcterms:modified xsi:type="dcterms:W3CDTF">2024-09-30T15:46:39Z</dcterms:modified>
</cp:coreProperties>
</file>