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9"/>
  </p:notesMasterIdLst>
  <p:handoutMasterIdLst>
    <p:handoutMasterId r:id="rId30"/>
  </p:handoutMasterIdLst>
  <p:sldIdLst>
    <p:sldId id="256" r:id="rId5"/>
    <p:sldId id="288" r:id="rId6"/>
    <p:sldId id="279" r:id="rId7"/>
    <p:sldId id="258" r:id="rId8"/>
    <p:sldId id="266" r:id="rId9"/>
    <p:sldId id="265" r:id="rId10"/>
    <p:sldId id="272" r:id="rId11"/>
    <p:sldId id="273" r:id="rId12"/>
    <p:sldId id="275" r:id="rId13"/>
    <p:sldId id="277" r:id="rId14"/>
    <p:sldId id="278" r:id="rId15"/>
    <p:sldId id="271" r:id="rId16"/>
    <p:sldId id="283" r:id="rId17"/>
    <p:sldId id="284" r:id="rId18"/>
    <p:sldId id="285" r:id="rId19"/>
    <p:sldId id="286" r:id="rId20"/>
    <p:sldId id="287" r:id="rId21"/>
    <p:sldId id="280" r:id="rId22"/>
    <p:sldId id="281" r:id="rId23"/>
    <p:sldId id="282" r:id="rId24"/>
    <p:sldId id="290" r:id="rId25"/>
    <p:sldId id="270" r:id="rId26"/>
    <p:sldId id="269" r:id="rId27"/>
    <p:sldId id="257" r:id="rId28"/>
  </p:sldIdLst>
  <p:sldSz cx="12192000" cy="6858000"/>
  <p:notesSz cx="6797675" cy="9926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50" autoAdjust="0"/>
    <p:restoredTop sz="93979" autoAdjust="0"/>
  </p:normalViewPr>
  <p:slideViewPr>
    <p:cSldViewPr snapToGrid="0">
      <p:cViewPr varScale="1">
        <p:scale>
          <a:sx n="108" d="100"/>
          <a:sy n="108" d="100"/>
        </p:scale>
        <p:origin x="570" y="10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C23E10C-4735-4A0D-A76B-FFFBF4B6ED03}" type="datetimeFigureOut">
              <a:rPr lang="en-US" smtClean="0"/>
              <a:t>10/7/2024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10/7/2024</a:t>
            </a:fld>
            <a:endParaRPr lang="en-US" noProof="0"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4</a:t>
            </a:fld>
            <a:endParaRPr lang="en-US" noProof="0" dirty="0"/>
          </a:p>
        </p:txBody>
      </p:sp>
    </p:spTree>
    <p:extLst>
      <p:ext uri="{BB962C8B-B14F-4D97-AF65-F5344CB8AC3E}">
        <p14:creationId xmlns:p14="http://schemas.microsoft.com/office/powerpoint/2010/main" val="4082760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10</a:t>
            </a:fld>
            <a:endParaRPr lang="en-US" noProof="0" dirty="0"/>
          </a:p>
        </p:txBody>
      </p:sp>
    </p:spTree>
    <p:extLst>
      <p:ext uri="{BB962C8B-B14F-4D97-AF65-F5344CB8AC3E}">
        <p14:creationId xmlns:p14="http://schemas.microsoft.com/office/powerpoint/2010/main" val="314957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11</a:t>
            </a:fld>
            <a:endParaRPr lang="en-US" noProof="0" dirty="0"/>
          </a:p>
        </p:txBody>
      </p:sp>
    </p:spTree>
    <p:extLst>
      <p:ext uri="{BB962C8B-B14F-4D97-AF65-F5344CB8AC3E}">
        <p14:creationId xmlns:p14="http://schemas.microsoft.com/office/powerpoint/2010/main" val="25929969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22</a:t>
            </a:fld>
            <a:endParaRPr lang="en-US" noProof="0" dirty="0"/>
          </a:p>
        </p:txBody>
      </p:sp>
    </p:spTree>
    <p:extLst>
      <p:ext uri="{BB962C8B-B14F-4D97-AF65-F5344CB8AC3E}">
        <p14:creationId xmlns:p14="http://schemas.microsoft.com/office/powerpoint/2010/main" val="3350796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A1D7B6F-E65C-42E7-86A5-0A01C6C95227}" type="slidenum">
              <a:rPr lang="en-US" noProof="0" smtClean="0"/>
              <a:t>23</a:t>
            </a:fld>
            <a:endParaRPr lang="en-US" noProof="0" dirty="0"/>
          </a:p>
        </p:txBody>
      </p:sp>
    </p:spTree>
    <p:extLst>
      <p:ext uri="{BB962C8B-B14F-4D97-AF65-F5344CB8AC3E}">
        <p14:creationId xmlns:p14="http://schemas.microsoft.com/office/powerpoint/2010/main" val="17954228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smtClean="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smtClean="0"/>
              <a:t>Edit Master text styles</a:t>
            </a:r>
          </a:p>
          <a:p>
            <a:pPr lvl="1"/>
            <a:r>
              <a:rPr lang="en-US" noProof="0" smtClean="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smtClean="0"/>
              <a:t>Edit Master text styles</a:t>
            </a:r>
          </a:p>
          <a:p>
            <a:pPr lvl="1"/>
            <a:r>
              <a:rPr lang="en-US" noProof="0" smtClean="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smtClean="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smtClean="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smtClean="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smtClean="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smtClean="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smtClean="0"/>
              <a:t>Click to edit Master title style</a:t>
            </a:r>
            <a:endParaRPr lang="en-US" noProof="0"/>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smtClean="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smtClean="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smtClean="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smtClean="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smtClean="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smtClean="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smtClean="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smtClean="0"/>
              <a:t>Click to edit Master title style</a:t>
            </a:r>
            <a:endParaRPr lang="en-US" noProof="0"/>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a:bodyPr>
          <a:lstStyle/>
          <a:p>
            <a:r>
              <a:rPr lang="en-US" sz="2400" dirty="0" smtClean="0">
                <a:latin typeface="Bradley Hand ITC" panose="03070402050302030203" pitchFamily="66" charset="0"/>
              </a:rPr>
              <a:t>03.10.24</a:t>
            </a:r>
            <a:endParaRPr lang="ru-RU" sz="2400"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noAutofit/>
          </a:bodyPr>
          <a:lstStyle/>
          <a:p>
            <a:pPr algn="ctr"/>
            <a:r>
              <a:rPr lang="en-US" sz="4400" dirty="0" smtClean="0">
                <a:latin typeface="Bradley Hand ITC" panose="03070402050302030203" pitchFamily="66" charset="0"/>
              </a:rPr>
              <a:t>An introduction to Nursery</a:t>
            </a:r>
            <a:endParaRPr lang="ru-RU" sz="4400" dirty="0"/>
          </a:p>
        </p:txBody>
      </p:sp>
      <p:pic>
        <p:nvPicPr>
          <p:cNvPr id="1026" name="Picture 2" descr="Image preview"/>
          <p:cNvPicPr>
            <a:picLocks noGrp="1" noChangeAspect="1" noChangeArrowheads="1"/>
          </p:cNvPicPr>
          <p:nvPr>
            <p:ph type="pic" sz="quarter" idx="15"/>
          </p:nvPr>
        </p:nvPicPr>
        <p:blipFill>
          <a:blip r:embed="rId2">
            <a:extLst>
              <a:ext uri="{28A0092B-C50C-407E-A947-70E740481C1C}">
                <a14:useLocalDpi xmlns:a14="http://schemas.microsoft.com/office/drawing/2010/main" val="0"/>
              </a:ext>
            </a:extLst>
          </a:blip>
          <a:srcRect t="18146" b="18146"/>
          <a:stretch>
            <a:fillRect/>
          </a:stretch>
        </p:blipFill>
        <p:spPr bwMode="auto">
          <a:xfrm rot="21000027">
            <a:off x="-185657" y="1575140"/>
            <a:ext cx="6173403" cy="4338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746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305784" y="637689"/>
            <a:ext cx="4391191" cy="1041306"/>
          </a:xfrm>
        </p:spPr>
        <p:txBody>
          <a:bodyPr anchor="t">
            <a:normAutofit/>
          </a:bodyPr>
          <a:lstStyle/>
          <a:p>
            <a:pPr algn="ctr"/>
            <a:r>
              <a:rPr lang="en-US" sz="3600" dirty="0" smtClean="0">
                <a:latin typeface="Bradley Hand ITC" panose="03070402050302030203" pitchFamily="66" charset="0"/>
              </a:rPr>
              <a:t>Our Christian Vision</a:t>
            </a:r>
            <a:endParaRPr lang="en-US" sz="3600" dirty="0">
              <a:latin typeface="Bradley Hand ITC" panose="03070402050302030203" pitchFamily="66" charset="0"/>
            </a:endParaRPr>
          </a:p>
        </p:txBody>
      </p:sp>
      <p:sp>
        <p:nvSpPr>
          <p:cNvPr id="7"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360388" y="5985153"/>
            <a:ext cx="642257" cy="365125"/>
          </a:xfrm>
        </p:spPr>
        <p:txBody>
          <a:bodyPr/>
          <a:lstStyle/>
          <a:p>
            <a:r>
              <a:rPr lang="en-US" dirty="0"/>
              <a:t>2</a:t>
            </a:r>
          </a:p>
        </p:txBody>
      </p:sp>
      <p:sp>
        <p:nvSpPr>
          <p:cNvPr id="8" name="Text Box 2"/>
          <p:cNvSpPr txBox="1">
            <a:spLocks noChangeArrowheads="1"/>
          </p:cNvSpPr>
          <p:nvPr/>
        </p:nvSpPr>
        <p:spPr bwMode="auto">
          <a:xfrm>
            <a:off x="2239826" y="1843725"/>
            <a:ext cx="8031638" cy="3429611"/>
          </a:xfrm>
          <a:prstGeom prst="rect">
            <a:avLst/>
          </a:prstGeom>
          <a:blipFill dpi="0" rotWithShape="1">
            <a:blip r:embed="rId2">
              <a:alphaModFix amt="10000"/>
              <a:extLst>
                <a:ext uri="{28A0092B-C50C-407E-A947-70E740481C1C}">
                  <a14:useLocalDpi xmlns:a14="http://schemas.microsoft.com/office/drawing/2010/main" val="0"/>
                </a:ext>
              </a:extLst>
            </a:blip>
            <a:srcRect/>
            <a:stretch>
              <a:fillRect l="-43000" t="-26000" r="-29000" b="-60000"/>
            </a:stretch>
          </a:blipFill>
          <a:ln w="19050">
            <a:solidFill>
              <a:srgbClr val="00B050"/>
            </a:solidFill>
            <a:miter lim="800000"/>
            <a:headEnd/>
            <a:tailEnd/>
          </a:ln>
        </p:spPr>
        <p:txBody>
          <a:bodyPr rot="0" vert="horz" wrap="square" lIns="91440" tIns="45720" rIns="91440" bIns="45720" anchor="t" anchorCtr="0">
            <a:noAutofit/>
          </a:bodyPr>
          <a:lstStyle/>
          <a:p>
            <a:pPr algn="ctr" fontAlgn="base">
              <a:spcAft>
                <a:spcPts val="0"/>
              </a:spcAft>
            </a:pPr>
            <a:r>
              <a:rPr lang="en-GB" sz="1400" dirty="0">
                <a:solidFill>
                  <a:srgbClr val="00B050"/>
                </a:solidFill>
                <a:effectLst/>
                <a:latin typeface="Calibri" panose="020F050202020403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algn="ctr" fontAlgn="base">
              <a:spcAft>
                <a:spcPts val="0"/>
              </a:spcAft>
            </a:pPr>
            <a:r>
              <a:rPr lang="en-GB" sz="2000" b="1" dirty="0">
                <a:solidFill>
                  <a:srgbClr val="5A8B39"/>
                </a:solidFill>
                <a:effectLst/>
                <a:latin typeface="Calibri" panose="020F0502020204030204" pitchFamily="34" charset="0"/>
                <a:ea typeface="Times New Roman" panose="02020603050405020304" pitchFamily="18" charset="0"/>
              </a:rPr>
              <a:t>Growing in God’s Love; Flourishing Together</a:t>
            </a:r>
            <a:endParaRPr lang="en-GB" dirty="0">
              <a:effectLst/>
              <a:latin typeface="Times New Roman" panose="02020603050405020304" pitchFamily="18" charset="0"/>
              <a:ea typeface="Times New Roman" panose="02020603050405020304" pitchFamily="18" charset="0"/>
            </a:endParaRPr>
          </a:p>
          <a:p>
            <a:pPr algn="ctr" fontAlgn="base">
              <a:spcAft>
                <a:spcPts val="0"/>
              </a:spcAft>
            </a:pPr>
            <a:r>
              <a:rPr lang="en-GB" sz="2000" dirty="0">
                <a:solidFill>
                  <a:srgbClr val="5A8B39"/>
                </a:solidFill>
                <a:effectLst/>
                <a:latin typeface="Calibri" panose="020F0502020204030204" pitchFamily="34" charset="0"/>
                <a:ea typeface="Times New Roman" panose="02020603050405020304" pitchFamily="18" charset="0"/>
              </a:rPr>
              <a:t> </a:t>
            </a:r>
            <a:endParaRPr lang="en-GB" dirty="0">
              <a:effectLst/>
              <a:latin typeface="Times New Roman" panose="02020603050405020304" pitchFamily="18" charset="0"/>
              <a:ea typeface="Times New Roman" panose="02020603050405020304" pitchFamily="18" charset="0"/>
            </a:endParaRPr>
          </a:p>
          <a:p>
            <a:pPr algn="ctr" fontAlgn="base">
              <a:spcAft>
                <a:spcPts val="0"/>
              </a:spcAft>
            </a:pPr>
            <a:r>
              <a:rPr lang="en-GB" sz="2000" dirty="0">
                <a:solidFill>
                  <a:srgbClr val="5A8B39"/>
                </a:solidFill>
                <a:effectLst/>
                <a:latin typeface="Calibri" panose="020F0502020204030204" pitchFamily="34" charset="0"/>
                <a:ea typeface="Times New Roman" panose="02020603050405020304" pitchFamily="18" charset="0"/>
              </a:rPr>
              <a:t>At Knowle CE Primary Academy, we provide a nurturing environment for all children and adults to grow in mind, body and spirit, enabling everyone to fulfil their potential. Individuals are celebrated for their unique gifts and flourish together through living out our school values, as we make a positive impact on each other, our local community and the wider world. As a result, children are well prepared for a future in which they will bear lasting fruit and make the world a better place.</a:t>
            </a:r>
            <a:endParaRPr lang="en-GB" dirty="0">
              <a:effectLst/>
              <a:latin typeface="Times New Roman" panose="02020603050405020304" pitchFamily="18" charset="0"/>
              <a:ea typeface="Times New Roman" panose="02020603050405020304" pitchFamily="18" charset="0"/>
            </a:endParaRPr>
          </a:p>
          <a:p>
            <a:pPr algn="ctr" fontAlgn="base">
              <a:spcAft>
                <a:spcPts val="0"/>
              </a:spcAft>
            </a:pPr>
            <a:r>
              <a:rPr lang="en-GB" sz="2000" dirty="0">
                <a:solidFill>
                  <a:srgbClr val="5A8B39"/>
                </a:solidFill>
                <a:effectLst/>
                <a:latin typeface="Calibri" panose="020F0502020204030204" pitchFamily="34" charset="0"/>
                <a:ea typeface="Times New Roman" panose="02020603050405020304" pitchFamily="18" charset="0"/>
              </a:rPr>
              <a:t> </a:t>
            </a:r>
            <a:endParaRPr lang="en-GB" dirty="0">
              <a:effectLst/>
              <a:latin typeface="Times New Roman" panose="02020603050405020304" pitchFamily="18" charset="0"/>
              <a:ea typeface="Times New Roman" panose="02020603050405020304" pitchFamily="18" charset="0"/>
            </a:endParaRPr>
          </a:p>
          <a:p>
            <a:pPr algn="ctr" fontAlgn="base">
              <a:spcAft>
                <a:spcPts val="0"/>
              </a:spcAft>
            </a:pPr>
            <a:r>
              <a:rPr lang="en-GB" sz="1400" dirty="0">
                <a:solidFill>
                  <a:srgbClr val="5A8B39"/>
                </a:solidFill>
                <a:effectLst/>
                <a:latin typeface="Calibri" panose="020F050202020403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algn="ctr" fontAlgn="base">
              <a:spcAft>
                <a:spcPts val="0"/>
              </a:spcAft>
            </a:pPr>
            <a:endParaRPr lang="en-GB" sz="1200" dirty="0">
              <a:effectLst/>
              <a:latin typeface="Times New Roman" panose="02020603050405020304" pitchFamily="18" charset="0"/>
              <a:ea typeface="Times New Roman" panose="02020603050405020304" pitchFamily="18" charset="0"/>
            </a:endParaRPr>
          </a:p>
          <a:p>
            <a:pPr>
              <a:spcAft>
                <a:spcPts val="0"/>
              </a:spcAft>
            </a:pPr>
            <a:r>
              <a:rPr lang="en-US" sz="1400" i="1" dirty="0">
                <a:solidFill>
                  <a:srgbClr val="5A8B39"/>
                </a:solidFill>
                <a:effectLst/>
                <a:latin typeface="Calibri" panose="020F050202020403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948554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305784" y="637689"/>
            <a:ext cx="4391191" cy="1041306"/>
          </a:xfrm>
        </p:spPr>
        <p:txBody>
          <a:bodyPr anchor="t">
            <a:normAutofit/>
          </a:bodyPr>
          <a:lstStyle/>
          <a:p>
            <a:pPr algn="ctr"/>
            <a:r>
              <a:rPr lang="en-US" sz="3600" dirty="0" smtClean="0">
                <a:latin typeface="Bradley Hand ITC" panose="03070402050302030203" pitchFamily="66" charset="0"/>
              </a:rPr>
              <a:t>S.M.I.L.E Agenda</a:t>
            </a:r>
            <a:endParaRPr lang="en-US" sz="3600" dirty="0">
              <a:latin typeface="Bradley Hand ITC" panose="03070402050302030203" pitchFamily="66" charset="0"/>
            </a:endParaRPr>
          </a:p>
        </p:txBody>
      </p:sp>
      <p:sp>
        <p:nvSpPr>
          <p:cNvPr id="6" name="Rectangle 3"/>
          <p:cNvSpPr>
            <a:spLocks noGrp="1" noChangeArrowheads="1"/>
          </p:cNvSpPr>
          <p:nvPr>
            <p:ph type="body" sz="quarter" idx="13"/>
          </p:nvPr>
        </p:nvSpPr>
        <p:spPr>
          <a:xfrm>
            <a:off x="1946787" y="1691148"/>
            <a:ext cx="8444121" cy="5328489"/>
          </a:xfrm>
          <a:extLst/>
        </p:spPr>
        <p:txBody>
          <a:bodyPr>
            <a:normAutofit fontScale="92500"/>
          </a:bodyPr>
          <a:lstStyle/>
          <a:p>
            <a:pPr>
              <a:spcBef>
                <a:spcPts val="0"/>
              </a:spcBef>
            </a:pPr>
            <a:r>
              <a:rPr lang="en-US" sz="2200" dirty="0">
                <a:solidFill>
                  <a:srgbClr val="000000"/>
                </a:solidFill>
                <a:latin typeface="Calibri" panose="020F0502020204030204" pitchFamily="34" charset="0"/>
                <a:cs typeface="Calibri" panose="020F0502020204030204" pitchFamily="34" charset="0"/>
              </a:rPr>
              <a:t>S.M.I.L.E Throughout the academic year, pupils will focus on the </a:t>
            </a:r>
            <a:r>
              <a:rPr lang="en-US" sz="2200" dirty="0">
                <a:solidFill>
                  <a:srgbClr val="FF0000"/>
                </a:solidFill>
                <a:latin typeface="Calibri" panose="020F0502020204030204" pitchFamily="34" charset="0"/>
                <a:cs typeface="Calibri" panose="020F0502020204030204" pitchFamily="34" charset="0"/>
              </a:rPr>
              <a:t>SOCIALISE</a:t>
            </a:r>
            <a:r>
              <a:rPr lang="en-US" sz="2200" dirty="0">
                <a:latin typeface="Calibri" panose="020F0502020204030204" pitchFamily="34" charset="0"/>
                <a:cs typeface="Calibri" panose="020F0502020204030204" pitchFamily="34" charset="0"/>
              </a:rPr>
              <a:t>, </a:t>
            </a:r>
            <a:r>
              <a:rPr lang="en-US" sz="2200" dirty="0">
                <a:solidFill>
                  <a:srgbClr val="FF0000"/>
                </a:solidFill>
                <a:latin typeface="Calibri" panose="020F0502020204030204" pitchFamily="34" charset="0"/>
                <a:cs typeface="Calibri" panose="020F0502020204030204" pitchFamily="34" charset="0"/>
              </a:rPr>
              <a:t>MOVE</a:t>
            </a:r>
            <a:r>
              <a:rPr lang="en-US" sz="2200" dirty="0">
                <a:latin typeface="Calibri" panose="020F0502020204030204" pitchFamily="34" charset="0"/>
                <a:cs typeface="Calibri" panose="020F0502020204030204" pitchFamily="34" charset="0"/>
              </a:rPr>
              <a:t>, </a:t>
            </a:r>
            <a:r>
              <a:rPr lang="en-US" sz="2200" dirty="0">
                <a:solidFill>
                  <a:srgbClr val="FF0000"/>
                </a:solidFill>
                <a:latin typeface="Calibri" panose="020F0502020204030204" pitchFamily="34" charset="0"/>
                <a:cs typeface="Calibri" panose="020F0502020204030204" pitchFamily="34" charset="0"/>
              </a:rPr>
              <a:t>INTEREST</a:t>
            </a:r>
            <a:r>
              <a:rPr lang="en-US" sz="2200" dirty="0">
                <a:latin typeface="Calibri" panose="020F0502020204030204" pitchFamily="34" charset="0"/>
                <a:cs typeface="Calibri" panose="020F0502020204030204" pitchFamily="34" charset="0"/>
              </a:rPr>
              <a:t>, </a:t>
            </a:r>
            <a:r>
              <a:rPr lang="en-US" sz="2200" dirty="0">
                <a:solidFill>
                  <a:srgbClr val="FF0000"/>
                </a:solidFill>
                <a:latin typeface="Calibri" panose="020F0502020204030204" pitchFamily="34" charset="0"/>
                <a:cs typeface="Calibri" panose="020F0502020204030204" pitchFamily="34" charset="0"/>
              </a:rPr>
              <a:t>LEARN</a:t>
            </a:r>
            <a:r>
              <a:rPr lang="en-US" sz="2200" dirty="0">
                <a:latin typeface="Calibri" panose="020F0502020204030204" pitchFamily="34" charset="0"/>
                <a:cs typeface="Calibri" panose="020F0502020204030204" pitchFamily="34" charset="0"/>
              </a:rPr>
              <a:t> </a:t>
            </a:r>
            <a:r>
              <a:rPr lang="en-US" sz="2200" dirty="0">
                <a:solidFill>
                  <a:srgbClr val="000000"/>
                </a:solidFill>
                <a:latin typeface="Calibri" panose="020F0502020204030204" pitchFamily="34" charset="0"/>
                <a:cs typeface="Calibri" panose="020F0502020204030204" pitchFamily="34" charset="0"/>
              </a:rPr>
              <a:t>and</a:t>
            </a:r>
            <a:r>
              <a:rPr lang="en-US" sz="2200" dirty="0">
                <a:latin typeface="Calibri" panose="020F0502020204030204" pitchFamily="34" charset="0"/>
                <a:cs typeface="Calibri" panose="020F0502020204030204" pitchFamily="34" charset="0"/>
              </a:rPr>
              <a:t> </a:t>
            </a:r>
            <a:r>
              <a:rPr lang="en-US" sz="2200" dirty="0">
                <a:solidFill>
                  <a:srgbClr val="FF0000"/>
                </a:solidFill>
                <a:latin typeface="Calibri" panose="020F0502020204030204" pitchFamily="34" charset="0"/>
                <a:cs typeface="Calibri" panose="020F0502020204030204" pitchFamily="34" charset="0"/>
              </a:rPr>
              <a:t>ENGAGE</a:t>
            </a:r>
            <a:r>
              <a:rPr lang="en-US" sz="2200" dirty="0">
                <a:latin typeface="Calibri" panose="020F0502020204030204" pitchFamily="34" charset="0"/>
                <a:cs typeface="Calibri" panose="020F0502020204030204" pitchFamily="34" charset="0"/>
              </a:rPr>
              <a:t> </a:t>
            </a:r>
            <a:r>
              <a:rPr lang="en-US" sz="2200" dirty="0">
                <a:solidFill>
                  <a:srgbClr val="000000"/>
                </a:solidFill>
                <a:latin typeface="Calibri" panose="020F0502020204030204" pitchFamily="34" charset="0"/>
                <a:cs typeface="Calibri" panose="020F0502020204030204" pitchFamily="34" charset="0"/>
              </a:rPr>
              <a:t>elements of wellbeing. During our time in Nursery, we develop positive relationships with both adults and our peers. These warm, caring, and consistent relationships help us to feel safe and secure and provide us with the opportunity to develop our sense of self, feeling valued and understood. </a:t>
            </a:r>
          </a:p>
          <a:p>
            <a:pPr>
              <a:spcBef>
                <a:spcPts val="0"/>
              </a:spcBef>
            </a:pPr>
            <a:endParaRPr lang="en-US" sz="2200" dirty="0">
              <a:solidFill>
                <a:srgbClr val="000000"/>
              </a:solidFill>
              <a:latin typeface="Calibri" panose="020F0502020204030204" pitchFamily="34" charset="0"/>
              <a:cs typeface="Calibri" panose="020F0502020204030204" pitchFamily="34" charset="0"/>
            </a:endParaRPr>
          </a:p>
          <a:p>
            <a:pPr>
              <a:spcBef>
                <a:spcPts val="0"/>
              </a:spcBef>
            </a:pPr>
            <a:r>
              <a:rPr lang="en-US" sz="2200" dirty="0">
                <a:solidFill>
                  <a:srgbClr val="000000"/>
                </a:solidFill>
                <a:latin typeface="Calibri" panose="020F0502020204030204" pitchFamily="34" charset="0"/>
                <a:cs typeface="Calibri" panose="020F0502020204030204" pitchFamily="34" charset="0"/>
              </a:rPr>
              <a:t>We begin to understand how we can manage our emotions, set ourselves simple goals and gain confidence in our own abilities. We learn through rich opportunities both inside and outside the classroom where we explore, investigate, and discover. These memorable learning experiences promote creativity, independence and most importantly enjoyment! </a:t>
            </a:r>
          </a:p>
          <a:p>
            <a:pPr>
              <a:spcBef>
                <a:spcPts val="0"/>
              </a:spcBef>
            </a:pPr>
            <a:endParaRPr lang="en-US" sz="2200" dirty="0">
              <a:solidFill>
                <a:srgbClr val="000000"/>
              </a:solidFill>
              <a:latin typeface="Calibri" panose="020F0502020204030204" pitchFamily="34" charset="0"/>
              <a:cs typeface="Calibri" panose="020F0502020204030204" pitchFamily="34" charset="0"/>
            </a:endParaRPr>
          </a:p>
          <a:p>
            <a:pPr>
              <a:spcBef>
                <a:spcPts val="0"/>
              </a:spcBef>
            </a:pPr>
            <a:r>
              <a:rPr lang="en-US" sz="2200" dirty="0">
                <a:solidFill>
                  <a:srgbClr val="000000"/>
                </a:solidFill>
                <a:latin typeface="Calibri" panose="020F0502020204030204" pitchFamily="34" charset="0"/>
                <a:cs typeface="Calibri" panose="020F0502020204030204" pitchFamily="34" charset="0"/>
              </a:rPr>
              <a:t>By the end of the academic year pupils should have: gained a strong sense of self and belonging to our ‘Nursery Family.’ Pupils will begin to understand the wider community to which they belong to and understand ways they can give to others and nurture their relationships. Pupils begin to move from the ‘I’ to the ‘We’ and are prepared for their next stage of their journey into Reception.</a:t>
            </a:r>
            <a:endParaRPr lang="en-GB" sz="2200" dirty="0">
              <a:solidFill>
                <a:srgbClr val="000000"/>
              </a:solidFill>
              <a:latin typeface="Calibri" panose="020F0502020204030204" pitchFamily="34" charset="0"/>
              <a:cs typeface="Calibri" panose="020F0502020204030204" pitchFamily="34" charset="0"/>
            </a:endParaRPr>
          </a:p>
          <a:p>
            <a:pPr marL="0" indent="0" algn="ctr" eaLnBrk="1" hangingPunct="1">
              <a:buFontTx/>
              <a:buNone/>
              <a:defRPr/>
            </a:pPr>
            <a:endParaRPr lang="en-GB" altLang="en-US" sz="2000" dirty="0"/>
          </a:p>
        </p:txBody>
      </p:sp>
      <p:sp>
        <p:nvSpPr>
          <p:cNvPr id="7"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330891" y="5985153"/>
            <a:ext cx="642257" cy="365125"/>
          </a:xfrm>
        </p:spPr>
        <p:txBody>
          <a:bodyPr/>
          <a:lstStyle/>
          <a:p>
            <a:r>
              <a:rPr lang="en-US" dirty="0"/>
              <a:t>3</a:t>
            </a:r>
          </a:p>
        </p:txBody>
      </p:sp>
    </p:spTree>
    <p:extLst>
      <p:ext uri="{BB962C8B-B14F-4D97-AF65-F5344CB8AC3E}">
        <p14:creationId xmlns:p14="http://schemas.microsoft.com/office/powerpoint/2010/main" val="36949943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93035">
            <a:off x="444181" y="971307"/>
            <a:ext cx="3933620" cy="734415"/>
          </a:xfrm>
        </p:spPr>
        <p:txBody>
          <a:bodyPr>
            <a:normAutofit/>
          </a:bodyPr>
          <a:lstStyle/>
          <a:p>
            <a:pPr algn="ctr"/>
            <a:r>
              <a:rPr lang="en-US" sz="3600" dirty="0" smtClean="0">
                <a:latin typeface="Bradley Hand ITC" panose="03070402050302030203" pitchFamily="66" charset="0"/>
              </a:rPr>
              <a:t>What is the EYFS?</a:t>
            </a:r>
            <a:endParaRPr lang="en-US" sz="3600" dirty="0">
              <a:latin typeface="Bradley Hand ITC" panose="03070402050302030203" pitchFamily="66" charset="0"/>
            </a:endParaRP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358498" y="2239669"/>
            <a:ext cx="5028753" cy="4485596"/>
          </a:xfrm>
        </p:spPr>
        <p:txBody>
          <a:bodyPr>
            <a:noAutofit/>
          </a:bodyPr>
          <a:lstStyle/>
          <a:p>
            <a:pPr>
              <a:defRPr/>
            </a:pPr>
            <a:r>
              <a:rPr lang="en-GB" altLang="en-US" sz="2000" dirty="0">
                <a:solidFill>
                  <a:srgbClr val="000000"/>
                </a:solidFill>
                <a:latin typeface="Calibri" panose="020F0502020204030204" pitchFamily="34" charset="0"/>
                <a:cs typeface="Calibri" panose="020F0502020204030204" pitchFamily="34" charset="0"/>
              </a:rPr>
              <a:t>T</a:t>
            </a:r>
            <a:r>
              <a:rPr lang="en-GB" altLang="en-US" sz="2000" dirty="0" smtClean="0">
                <a:solidFill>
                  <a:srgbClr val="000000"/>
                </a:solidFill>
                <a:latin typeface="Calibri" panose="020F0502020204030204" pitchFamily="34" charset="0"/>
                <a:cs typeface="Calibri" panose="020F0502020204030204" pitchFamily="34" charset="0"/>
              </a:rPr>
              <a:t>he </a:t>
            </a:r>
            <a:r>
              <a:rPr lang="en-GB" altLang="en-US" sz="2000" dirty="0">
                <a:solidFill>
                  <a:srgbClr val="000000"/>
                </a:solidFill>
                <a:latin typeface="Calibri" panose="020F0502020204030204" pitchFamily="34" charset="0"/>
                <a:cs typeface="Calibri" panose="020F0502020204030204" pitchFamily="34" charset="0"/>
              </a:rPr>
              <a:t>Early Years Foundation Stage (EYFS) covers the first stage of a child’s care from birth to five years old. </a:t>
            </a:r>
            <a:r>
              <a:rPr lang="en-GB" altLang="en-US" sz="2000" dirty="0" smtClean="0">
                <a:solidFill>
                  <a:srgbClr val="000000"/>
                </a:solidFill>
                <a:latin typeface="Calibri" panose="020F0502020204030204" pitchFamily="34" charset="0"/>
                <a:cs typeface="Calibri" panose="020F0502020204030204" pitchFamily="34" charset="0"/>
              </a:rPr>
              <a:t>It sets the standards to ensure that all children learn and develop, as well as keep them healthy and safe.</a:t>
            </a:r>
          </a:p>
          <a:p>
            <a:pPr marL="0" indent="0">
              <a:buNone/>
              <a:defRPr/>
            </a:pPr>
            <a:endParaRPr lang="en-GB" altLang="en-US" sz="1200" dirty="0" smtClean="0">
              <a:solidFill>
                <a:srgbClr val="000000"/>
              </a:solidFill>
              <a:latin typeface="Calibri" panose="020F0502020204030204" pitchFamily="34" charset="0"/>
              <a:cs typeface="Calibri" panose="020F0502020204030204" pitchFamily="34" charset="0"/>
            </a:endParaRPr>
          </a:p>
          <a:p>
            <a:pPr>
              <a:defRPr/>
            </a:pPr>
            <a:r>
              <a:rPr lang="en-GB" altLang="en-US" sz="2000" dirty="0" smtClean="0">
                <a:solidFill>
                  <a:srgbClr val="000000"/>
                </a:solidFill>
                <a:latin typeface="Calibri" panose="020F0502020204030204" pitchFamily="34" charset="0"/>
                <a:cs typeface="Calibri" panose="020F0502020204030204" pitchFamily="34" charset="0"/>
              </a:rPr>
              <a:t>EYFS </a:t>
            </a:r>
            <a:r>
              <a:rPr lang="en-GB" altLang="en-US" sz="2000" dirty="0">
                <a:solidFill>
                  <a:srgbClr val="000000"/>
                </a:solidFill>
                <a:latin typeface="Calibri" panose="020F0502020204030204" pitchFamily="34" charset="0"/>
                <a:cs typeface="Calibri" panose="020F0502020204030204" pitchFamily="34" charset="0"/>
              </a:rPr>
              <a:t>is split over two academic years. The first year in </a:t>
            </a:r>
            <a:r>
              <a:rPr lang="en-GB" altLang="en-US" sz="2000" dirty="0" smtClean="0">
                <a:solidFill>
                  <a:srgbClr val="000000"/>
                </a:solidFill>
                <a:latin typeface="Calibri" panose="020F0502020204030204" pitchFamily="34" charset="0"/>
                <a:cs typeface="Calibri" panose="020F0502020204030204" pitchFamily="34" charset="0"/>
              </a:rPr>
              <a:t>Nursery focuses </a:t>
            </a:r>
            <a:r>
              <a:rPr lang="en-GB" altLang="en-US" sz="2000" dirty="0">
                <a:solidFill>
                  <a:srgbClr val="000000"/>
                </a:solidFill>
                <a:latin typeface="Calibri" panose="020F0502020204030204" pitchFamily="34" charset="0"/>
                <a:cs typeface="Calibri" panose="020F0502020204030204" pitchFamily="34" charset="0"/>
              </a:rPr>
              <a:t>on the new Department for Education framework, ‘Development Matters’, which is non </a:t>
            </a:r>
            <a:r>
              <a:rPr lang="en-GB" altLang="en-US" sz="2000" dirty="0" smtClean="0">
                <a:solidFill>
                  <a:srgbClr val="000000"/>
                </a:solidFill>
                <a:latin typeface="Calibri" panose="020F0502020204030204" pitchFamily="34" charset="0"/>
                <a:cs typeface="Calibri" panose="020F0502020204030204" pitchFamily="34" charset="0"/>
              </a:rPr>
              <a:t>statutory.</a:t>
            </a:r>
          </a:p>
          <a:p>
            <a:pPr>
              <a:defRPr/>
            </a:pPr>
            <a:endParaRPr lang="en-GB" altLang="en-US" sz="1200" dirty="0">
              <a:solidFill>
                <a:srgbClr val="000000"/>
              </a:solidFill>
              <a:latin typeface="Calibri" panose="020F0502020204030204" pitchFamily="34" charset="0"/>
              <a:cs typeface="Calibri" panose="020F0502020204030204" pitchFamily="34" charset="0"/>
            </a:endParaRPr>
          </a:p>
          <a:p>
            <a:pPr>
              <a:defRPr/>
            </a:pPr>
            <a:r>
              <a:rPr lang="en-GB" altLang="en-US" sz="2000" dirty="0" smtClean="0">
                <a:solidFill>
                  <a:srgbClr val="000000"/>
                </a:solidFill>
                <a:latin typeface="Calibri" panose="020F0502020204030204" pitchFamily="34" charset="0"/>
                <a:cs typeface="Calibri" panose="020F0502020204030204" pitchFamily="34" charset="0"/>
              </a:rPr>
              <a:t>In the second year in Reception we focus on working towards the Early Learning Goals and this is a statutory requirement. </a:t>
            </a:r>
            <a:endParaRPr lang="en-GB" altLang="en-US" sz="2000" dirty="0">
              <a:solidFill>
                <a:srgbClr val="000000"/>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419381" y="6015671"/>
            <a:ext cx="642257" cy="365125"/>
          </a:xfrm>
        </p:spPr>
        <p:txBody>
          <a:bodyPr/>
          <a:lstStyle/>
          <a:p>
            <a:r>
              <a:rPr lang="en-US" dirty="0"/>
              <a:t>4</a:t>
            </a:r>
          </a:p>
        </p:txBody>
      </p:sp>
      <p:sp>
        <p:nvSpPr>
          <p:cNvPr id="7" name="Picture Placeholder 6"/>
          <p:cNvSpPr>
            <a:spLocks noGrp="1"/>
          </p:cNvSpPr>
          <p:nvPr>
            <p:ph type="pic" sz="quarter" idx="14"/>
          </p:nvPr>
        </p:nvSpPr>
        <p:spPr/>
      </p:sp>
      <p:pic>
        <p:nvPicPr>
          <p:cNvPr id="2052" name="Picture 4" descr="Image preview"/>
          <p:cNvPicPr>
            <a:picLocks noChangeAspect="1" noChangeArrowheads="1"/>
          </p:cNvPicPr>
          <p:nvPr/>
        </p:nvPicPr>
        <p:blipFill rotWithShape="1">
          <a:blip r:embed="rId3">
            <a:extLst>
              <a:ext uri="{28A0092B-C50C-407E-A947-70E740481C1C}">
                <a14:useLocalDpi xmlns:a14="http://schemas.microsoft.com/office/drawing/2010/main" val="0"/>
              </a:ext>
            </a:extLst>
          </a:blip>
          <a:srcRect b="11580"/>
          <a:stretch/>
        </p:blipFill>
        <p:spPr bwMode="auto">
          <a:xfrm rot="733665">
            <a:off x="6375908" y="137086"/>
            <a:ext cx="4697073" cy="5560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4180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209392" y="414111"/>
            <a:ext cx="4391191" cy="1157424"/>
          </a:xfrm>
        </p:spPr>
        <p:txBody>
          <a:bodyPr anchor="t">
            <a:normAutofit/>
          </a:bodyPr>
          <a:lstStyle/>
          <a:p>
            <a:pPr algn="ctr"/>
            <a:r>
              <a:rPr lang="en-US" sz="3600" dirty="0" smtClean="0">
                <a:latin typeface="Bradley Hand ITC" panose="03070402050302030203" pitchFamily="66" charset="0"/>
              </a:rPr>
              <a:t>The Early Years Foundation Stage</a:t>
            </a:r>
            <a:endParaRPr lang="en-US" sz="3600" dirty="0">
              <a:latin typeface="Bradley Hand ITC" panose="03070402050302030203" pitchFamily="66" charset="0"/>
            </a:endParaRPr>
          </a:p>
        </p:txBody>
      </p:sp>
      <p:sp>
        <p:nvSpPr>
          <p:cNvPr id="6" name="Rectangle 3"/>
          <p:cNvSpPr>
            <a:spLocks noGrp="1" noChangeArrowheads="1"/>
          </p:cNvSpPr>
          <p:nvPr>
            <p:ph type="body" sz="quarter" idx="13"/>
          </p:nvPr>
        </p:nvSpPr>
        <p:spPr>
          <a:xfrm>
            <a:off x="2109642" y="1717964"/>
            <a:ext cx="8281266" cy="5301673"/>
          </a:xfrm>
          <a:extLst/>
        </p:spPr>
        <p:txBody>
          <a:bodyPr>
            <a:normAutofit/>
          </a:bodyPr>
          <a:lstStyle/>
          <a:p>
            <a:pPr marL="0" indent="0" algn="ctr" eaLnBrk="1" hangingPunct="1">
              <a:lnSpc>
                <a:spcPct val="110000"/>
              </a:lnSpc>
              <a:spcBef>
                <a:spcPts val="0"/>
              </a:spcBef>
              <a:buFontTx/>
              <a:buNone/>
              <a:defRPr/>
            </a:pPr>
            <a:r>
              <a:rPr lang="en-GB" altLang="en-US" sz="2200" dirty="0" smtClean="0">
                <a:solidFill>
                  <a:srgbClr val="000000"/>
                </a:solidFill>
                <a:latin typeface="Calibri" panose="020F0502020204030204" pitchFamily="34" charset="0"/>
                <a:cs typeface="Calibri" panose="020F0502020204030204" pitchFamily="34" charset="0"/>
              </a:rPr>
              <a:t>The Early Years framework includes seven areas of learning </a:t>
            </a:r>
            <a:r>
              <a:rPr lang="en-GB" altLang="en-US" sz="2200" dirty="0">
                <a:solidFill>
                  <a:srgbClr val="000000"/>
                </a:solidFill>
                <a:latin typeface="Calibri" panose="020F0502020204030204" pitchFamily="34" charset="0"/>
                <a:cs typeface="Calibri" panose="020F0502020204030204" pitchFamily="34" charset="0"/>
              </a:rPr>
              <a:t>and development. </a:t>
            </a:r>
            <a:endParaRPr lang="en-GB" altLang="en-US" sz="2200" dirty="0" smtClean="0">
              <a:solidFill>
                <a:srgbClr val="000000"/>
              </a:solidFill>
              <a:latin typeface="Calibri" panose="020F0502020204030204" pitchFamily="34" charset="0"/>
              <a:cs typeface="Calibri" panose="020F0502020204030204" pitchFamily="34" charset="0"/>
            </a:endParaRPr>
          </a:p>
          <a:p>
            <a:pPr marL="0" indent="0" algn="ctr" eaLnBrk="1" hangingPunct="1">
              <a:lnSpc>
                <a:spcPct val="110000"/>
              </a:lnSpc>
              <a:spcBef>
                <a:spcPts val="0"/>
              </a:spcBef>
              <a:buFontTx/>
              <a:buNone/>
              <a:defRPr/>
            </a:pPr>
            <a:r>
              <a:rPr lang="en-GB" altLang="en-US" sz="2200" dirty="0" smtClean="0">
                <a:solidFill>
                  <a:srgbClr val="000000"/>
                </a:solidFill>
                <a:latin typeface="Calibri" panose="020F0502020204030204" pitchFamily="34" charset="0"/>
                <a:cs typeface="Calibri" panose="020F0502020204030204" pitchFamily="34" charset="0"/>
              </a:rPr>
              <a:t>The 3 prime areas </a:t>
            </a:r>
            <a:r>
              <a:rPr lang="en-GB" altLang="en-US" sz="2200" dirty="0">
                <a:solidFill>
                  <a:srgbClr val="000000"/>
                </a:solidFill>
                <a:latin typeface="Calibri" panose="020F0502020204030204" pitchFamily="34" charset="0"/>
                <a:cs typeface="Calibri" panose="020F0502020204030204" pitchFamily="34" charset="0"/>
              </a:rPr>
              <a:t>are crucial for igniting children’s curiosity and enthusiasm for learning</a:t>
            </a:r>
            <a:r>
              <a:rPr lang="en-GB" altLang="en-US" sz="2200" dirty="0" smtClean="0">
                <a:solidFill>
                  <a:srgbClr val="000000"/>
                </a:solidFill>
                <a:latin typeface="Calibri" panose="020F0502020204030204" pitchFamily="34" charset="0"/>
                <a:cs typeface="Calibri" panose="020F0502020204030204" pitchFamily="34" charset="0"/>
              </a:rPr>
              <a:t>.</a:t>
            </a:r>
          </a:p>
          <a:p>
            <a:pPr marL="0" indent="0" algn="ctr" eaLnBrk="1" hangingPunct="1">
              <a:lnSpc>
                <a:spcPct val="110000"/>
              </a:lnSpc>
              <a:spcBef>
                <a:spcPts val="0"/>
              </a:spcBef>
              <a:buFontTx/>
              <a:buNone/>
              <a:defRPr/>
            </a:pPr>
            <a:r>
              <a:rPr lang="en-GB" altLang="en-US" sz="2200" dirty="0" smtClean="0">
                <a:solidFill>
                  <a:srgbClr val="0000FF"/>
                </a:solidFill>
                <a:latin typeface="Calibri" panose="020F0502020204030204" pitchFamily="34" charset="0"/>
                <a:cs typeface="Calibri" panose="020F0502020204030204" pitchFamily="34" charset="0"/>
              </a:rPr>
              <a:t>Communication </a:t>
            </a:r>
            <a:r>
              <a:rPr lang="en-GB" altLang="en-US" sz="2200" dirty="0">
                <a:solidFill>
                  <a:srgbClr val="0000FF"/>
                </a:solidFill>
                <a:latin typeface="Calibri" panose="020F0502020204030204" pitchFamily="34" charset="0"/>
                <a:cs typeface="Calibri" panose="020F0502020204030204" pitchFamily="34" charset="0"/>
              </a:rPr>
              <a:t>and Language</a:t>
            </a:r>
          </a:p>
          <a:p>
            <a:pPr marL="0" indent="0" algn="ctr" eaLnBrk="1" hangingPunct="1">
              <a:lnSpc>
                <a:spcPct val="110000"/>
              </a:lnSpc>
              <a:spcBef>
                <a:spcPts val="0"/>
              </a:spcBef>
              <a:buFontTx/>
              <a:buNone/>
              <a:defRPr/>
            </a:pPr>
            <a:r>
              <a:rPr lang="en-GB" altLang="en-US" sz="2200" dirty="0" smtClean="0">
                <a:solidFill>
                  <a:srgbClr val="FF0000"/>
                </a:solidFill>
                <a:latin typeface="Calibri" panose="020F0502020204030204" pitchFamily="34" charset="0"/>
                <a:cs typeface="Calibri" panose="020F0502020204030204" pitchFamily="34" charset="0"/>
              </a:rPr>
              <a:t>Personal</a:t>
            </a:r>
            <a:r>
              <a:rPr lang="en-GB" altLang="en-US" sz="2200" dirty="0">
                <a:solidFill>
                  <a:srgbClr val="FF0000"/>
                </a:solidFill>
                <a:latin typeface="Calibri" panose="020F0502020204030204" pitchFamily="34" charset="0"/>
                <a:cs typeface="Calibri" panose="020F0502020204030204" pitchFamily="34" charset="0"/>
              </a:rPr>
              <a:t>, Social and Emotional Development</a:t>
            </a:r>
          </a:p>
          <a:p>
            <a:pPr marL="0" indent="0" algn="ctr" eaLnBrk="1" hangingPunct="1">
              <a:lnSpc>
                <a:spcPct val="110000"/>
              </a:lnSpc>
              <a:spcBef>
                <a:spcPts val="0"/>
              </a:spcBef>
              <a:buFontTx/>
              <a:buNone/>
              <a:defRPr/>
            </a:pPr>
            <a:r>
              <a:rPr lang="en-GB" altLang="en-US" sz="2200" dirty="0" smtClean="0">
                <a:solidFill>
                  <a:srgbClr val="FFC000"/>
                </a:solidFill>
                <a:latin typeface="Calibri" panose="020F0502020204030204" pitchFamily="34" charset="0"/>
                <a:cs typeface="Calibri" panose="020F0502020204030204" pitchFamily="34" charset="0"/>
              </a:rPr>
              <a:t>Physical Development</a:t>
            </a:r>
          </a:p>
          <a:p>
            <a:pPr marL="0" indent="0" algn="ctr" eaLnBrk="1" hangingPunct="1">
              <a:lnSpc>
                <a:spcPct val="110000"/>
              </a:lnSpc>
              <a:spcBef>
                <a:spcPts val="0"/>
              </a:spcBef>
              <a:buFontTx/>
              <a:buNone/>
              <a:defRPr/>
            </a:pPr>
            <a:endParaRPr lang="en-GB" altLang="en-US" sz="2200" dirty="0">
              <a:solidFill>
                <a:srgbClr val="FFC000"/>
              </a:solidFill>
              <a:latin typeface="Calibri" panose="020F0502020204030204" pitchFamily="34" charset="0"/>
              <a:cs typeface="Calibri" panose="020F0502020204030204" pitchFamily="34" charset="0"/>
            </a:endParaRPr>
          </a:p>
          <a:p>
            <a:pPr marL="0" indent="0" algn="ctr" eaLnBrk="1" hangingPunct="1">
              <a:lnSpc>
                <a:spcPct val="110000"/>
              </a:lnSpc>
              <a:spcBef>
                <a:spcPts val="0"/>
              </a:spcBef>
              <a:buNone/>
              <a:defRPr/>
            </a:pPr>
            <a:r>
              <a:rPr lang="en-GB" altLang="en-US" sz="2200" dirty="0" smtClean="0">
                <a:solidFill>
                  <a:srgbClr val="000000"/>
                </a:solidFill>
                <a:latin typeface="Calibri" panose="020F0502020204030204" pitchFamily="34" charset="0"/>
                <a:cs typeface="Calibri" panose="020F0502020204030204" pitchFamily="34" charset="0"/>
              </a:rPr>
              <a:t>The prime areas are strengthened and applied through the 4 specific areas:</a:t>
            </a:r>
          </a:p>
          <a:p>
            <a:pPr marL="0" indent="0" algn="ctr" eaLnBrk="1" hangingPunct="1">
              <a:lnSpc>
                <a:spcPct val="110000"/>
              </a:lnSpc>
              <a:spcBef>
                <a:spcPts val="0"/>
              </a:spcBef>
              <a:buFontTx/>
              <a:buNone/>
              <a:defRPr/>
            </a:pPr>
            <a:r>
              <a:rPr lang="en-GB" altLang="en-US" sz="2200" dirty="0" smtClean="0">
                <a:solidFill>
                  <a:srgbClr val="00B050"/>
                </a:solidFill>
                <a:latin typeface="Calibri" panose="020F0502020204030204" pitchFamily="34" charset="0"/>
                <a:cs typeface="Calibri" panose="020F0502020204030204" pitchFamily="34" charset="0"/>
              </a:rPr>
              <a:t>Literacy</a:t>
            </a:r>
            <a:endParaRPr lang="en-GB" altLang="en-US" sz="2200" dirty="0">
              <a:solidFill>
                <a:srgbClr val="00B050"/>
              </a:solidFill>
              <a:latin typeface="Calibri" panose="020F0502020204030204" pitchFamily="34" charset="0"/>
              <a:cs typeface="Calibri" panose="020F0502020204030204" pitchFamily="34" charset="0"/>
            </a:endParaRPr>
          </a:p>
          <a:p>
            <a:pPr marL="0" indent="0" algn="ctr" eaLnBrk="1" hangingPunct="1">
              <a:lnSpc>
                <a:spcPct val="110000"/>
              </a:lnSpc>
              <a:spcBef>
                <a:spcPts val="0"/>
              </a:spcBef>
              <a:buFontTx/>
              <a:buNone/>
              <a:defRPr/>
            </a:pPr>
            <a:r>
              <a:rPr lang="en-GB" altLang="en-US" sz="2200" dirty="0">
                <a:solidFill>
                  <a:srgbClr val="FF6600"/>
                </a:solidFill>
                <a:latin typeface="Calibri" panose="020F0502020204030204" pitchFamily="34" charset="0"/>
                <a:cs typeface="Calibri" panose="020F0502020204030204" pitchFamily="34" charset="0"/>
              </a:rPr>
              <a:t>Mathematics</a:t>
            </a:r>
          </a:p>
          <a:p>
            <a:pPr marL="0" indent="0" algn="ctr" eaLnBrk="1" hangingPunct="1">
              <a:lnSpc>
                <a:spcPct val="110000"/>
              </a:lnSpc>
              <a:spcBef>
                <a:spcPts val="0"/>
              </a:spcBef>
              <a:buFontTx/>
              <a:buNone/>
              <a:defRPr/>
            </a:pPr>
            <a:r>
              <a:rPr lang="en-GB" altLang="en-US" sz="2200" dirty="0">
                <a:solidFill>
                  <a:srgbClr val="7030A0"/>
                </a:solidFill>
                <a:latin typeface="Calibri" panose="020F0502020204030204" pitchFamily="34" charset="0"/>
                <a:cs typeface="Calibri" panose="020F0502020204030204" pitchFamily="34" charset="0"/>
              </a:rPr>
              <a:t>Understanding the World</a:t>
            </a:r>
          </a:p>
          <a:p>
            <a:pPr marL="0" indent="0" algn="ctr" eaLnBrk="1" hangingPunct="1">
              <a:lnSpc>
                <a:spcPct val="110000"/>
              </a:lnSpc>
              <a:spcBef>
                <a:spcPts val="0"/>
              </a:spcBef>
              <a:buFontTx/>
              <a:buNone/>
              <a:defRPr/>
            </a:pPr>
            <a:r>
              <a:rPr lang="en-GB" altLang="en-US" sz="2200" dirty="0">
                <a:solidFill>
                  <a:srgbClr val="00B0F0"/>
                </a:solidFill>
                <a:latin typeface="Calibri" panose="020F0502020204030204" pitchFamily="34" charset="0"/>
                <a:cs typeface="Calibri" panose="020F0502020204030204" pitchFamily="34" charset="0"/>
              </a:rPr>
              <a:t>Expressive Arts and </a:t>
            </a:r>
            <a:r>
              <a:rPr lang="en-GB" altLang="en-US" sz="2200" dirty="0" smtClean="0">
                <a:solidFill>
                  <a:srgbClr val="00B0F0"/>
                </a:solidFill>
                <a:latin typeface="Calibri" panose="020F0502020204030204" pitchFamily="34" charset="0"/>
                <a:cs typeface="Calibri" panose="020F0502020204030204" pitchFamily="34" charset="0"/>
              </a:rPr>
              <a:t>Design</a:t>
            </a:r>
            <a:endParaRPr lang="en-GB" altLang="en-US" sz="2200" dirty="0">
              <a:solidFill>
                <a:srgbClr val="00B0F0"/>
              </a:solidFill>
              <a:latin typeface="Calibri" panose="020F0502020204030204" pitchFamily="34" charset="0"/>
              <a:cs typeface="Calibri" panose="020F0502020204030204" pitchFamily="34" charset="0"/>
            </a:endParaRPr>
          </a:p>
          <a:p>
            <a:pPr marL="0" indent="0" algn="ctr" eaLnBrk="1" hangingPunct="1">
              <a:buFontTx/>
              <a:buNone/>
              <a:defRPr/>
            </a:pPr>
            <a:endParaRPr lang="en-GB" altLang="en-US" sz="2000" dirty="0"/>
          </a:p>
        </p:txBody>
      </p:sp>
      <p:sp>
        <p:nvSpPr>
          <p:cNvPr id="7"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360388" y="5985153"/>
            <a:ext cx="642257" cy="365125"/>
          </a:xfrm>
        </p:spPr>
        <p:txBody>
          <a:bodyPr/>
          <a:lstStyle/>
          <a:p>
            <a:r>
              <a:rPr lang="en-US" dirty="0"/>
              <a:t>5</a:t>
            </a:r>
          </a:p>
        </p:txBody>
      </p:sp>
    </p:spTree>
    <p:extLst>
      <p:ext uri="{BB962C8B-B14F-4D97-AF65-F5344CB8AC3E}">
        <p14:creationId xmlns:p14="http://schemas.microsoft.com/office/powerpoint/2010/main" val="5035538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rot="437120">
            <a:off x="8496856" y="486888"/>
            <a:ext cx="3451123" cy="461915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lide Number Placeholder 2">
            <a:extLst>
              <a:ext uri="{FF2B5EF4-FFF2-40B4-BE49-F238E27FC236}">
                <a16:creationId xmlns:a16="http://schemas.microsoft.com/office/drawing/2014/main" id="{DBE29131-0256-478D-B4FF-734E0F94CF66}"/>
              </a:ext>
            </a:extLst>
          </p:cNvPr>
          <p:cNvSpPr>
            <a:spLocks noGrp="1"/>
          </p:cNvSpPr>
          <p:nvPr>
            <p:ph type="sldNum" sz="quarter" idx="12"/>
          </p:nvPr>
        </p:nvSpPr>
        <p:spPr>
          <a:xfrm>
            <a:off x="11402744" y="6024482"/>
            <a:ext cx="642257" cy="365125"/>
          </a:xfrm>
        </p:spPr>
        <p:txBody>
          <a:bodyPr/>
          <a:lstStyle/>
          <a:p>
            <a:r>
              <a:rPr lang="en-US" dirty="0"/>
              <a:t>6</a:t>
            </a:r>
          </a:p>
        </p:txBody>
      </p:sp>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182469" y="459665"/>
            <a:ext cx="4391191" cy="1325563"/>
          </a:xfrm>
        </p:spPr>
        <p:txBody>
          <a:bodyPr anchor="t">
            <a:normAutofit fontScale="90000"/>
          </a:bodyPr>
          <a:lstStyle/>
          <a:p>
            <a:pPr algn="ctr"/>
            <a:r>
              <a:rPr lang="en-US" sz="3600" dirty="0" smtClean="0">
                <a:latin typeface="Bradley Hand ITC" panose="03070402050302030203" pitchFamily="66" charset="0"/>
              </a:rPr>
              <a:t>Children’s Development ~ Nursery</a:t>
            </a:r>
            <a:endParaRPr lang="en-US" sz="3600" dirty="0">
              <a:latin typeface="Bradley Hand ITC" panose="03070402050302030203" pitchFamily="66" charset="0"/>
            </a:endParaRPr>
          </a:p>
        </p:txBody>
      </p:sp>
      <p:sp>
        <p:nvSpPr>
          <p:cNvPr id="6" name="TextBox 5"/>
          <p:cNvSpPr txBox="1"/>
          <p:nvPr/>
        </p:nvSpPr>
        <p:spPr>
          <a:xfrm>
            <a:off x="763413" y="2175688"/>
            <a:ext cx="7749309" cy="4431983"/>
          </a:xfrm>
          <a:prstGeom prst="rect">
            <a:avLst/>
          </a:prstGeom>
          <a:noFill/>
        </p:spPr>
        <p:txBody>
          <a:bodyPr wrap="square" rtlCol="0">
            <a:spAutoFit/>
          </a:bodyPr>
          <a:lstStyle/>
          <a:p>
            <a:pPr algn="ctr">
              <a:defRPr/>
            </a:pPr>
            <a:r>
              <a:rPr lang="en-GB" altLang="en-US" sz="2200" dirty="0">
                <a:solidFill>
                  <a:srgbClr val="000000"/>
                </a:solidFill>
                <a:latin typeface="Calibri" panose="020F0502020204030204" pitchFamily="34" charset="0"/>
                <a:cs typeface="Calibri" panose="020F0502020204030204" pitchFamily="34" charset="0"/>
              </a:rPr>
              <a:t>Children develop and learn at different rates and in different ways. Their development is not neat and orderly. That is why the ‘</a:t>
            </a:r>
            <a:r>
              <a:rPr lang="en-GB" altLang="en-US" sz="2200" i="1" dirty="0">
                <a:solidFill>
                  <a:srgbClr val="000000"/>
                </a:solidFill>
                <a:latin typeface="Calibri" panose="020F0502020204030204" pitchFamily="34" charset="0"/>
                <a:cs typeface="Calibri" panose="020F0502020204030204" pitchFamily="34" charset="0"/>
              </a:rPr>
              <a:t>Development Matters’</a:t>
            </a:r>
            <a:r>
              <a:rPr lang="en-GB" altLang="en-US" sz="2200" dirty="0">
                <a:solidFill>
                  <a:srgbClr val="000000"/>
                </a:solidFill>
                <a:latin typeface="Calibri" panose="020F0502020204030204" pitchFamily="34" charset="0"/>
                <a:cs typeface="Calibri" panose="020F0502020204030204" pitchFamily="34" charset="0"/>
              </a:rPr>
              <a:t> sets out children’s learning into age bands.</a:t>
            </a:r>
          </a:p>
          <a:p>
            <a:pPr algn="ctr">
              <a:defRPr/>
            </a:pPr>
            <a:r>
              <a:rPr lang="en-GB" altLang="en-US" sz="2200" dirty="0">
                <a:solidFill>
                  <a:srgbClr val="000000"/>
                </a:solidFill>
                <a:latin typeface="Calibri" panose="020F0502020204030204" pitchFamily="34" charset="0"/>
                <a:cs typeface="Calibri" panose="020F0502020204030204" pitchFamily="34" charset="0"/>
              </a:rPr>
              <a:t>The focus age bands for Nursery are:</a:t>
            </a:r>
          </a:p>
          <a:p>
            <a:pPr algn="ctr">
              <a:defRPr/>
            </a:pPr>
            <a:endParaRPr lang="en-GB" altLang="en-US" sz="2200" dirty="0">
              <a:solidFill>
                <a:srgbClr val="000000"/>
              </a:solidFill>
              <a:latin typeface="Calibri" panose="020F0502020204030204" pitchFamily="34" charset="0"/>
              <a:cs typeface="Calibri" panose="020F0502020204030204" pitchFamily="34" charset="0"/>
            </a:endParaRPr>
          </a:p>
          <a:p>
            <a:pPr algn="ctr">
              <a:defRPr/>
            </a:pPr>
            <a:r>
              <a:rPr lang="en-GB" altLang="en-US" sz="2200" dirty="0">
                <a:solidFill>
                  <a:srgbClr val="000000"/>
                </a:solidFill>
                <a:latin typeface="Calibri" panose="020F0502020204030204" pitchFamily="34" charset="0"/>
                <a:cs typeface="Calibri" panose="020F0502020204030204" pitchFamily="34" charset="0"/>
              </a:rPr>
              <a:t>Birth to three</a:t>
            </a:r>
          </a:p>
          <a:p>
            <a:pPr algn="ctr">
              <a:defRPr/>
            </a:pPr>
            <a:r>
              <a:rPr lang="en-GB" altLang="en-US" sz="2200" dirty="0">
                <a:solidFill>
                  <a:srgbClr val="000000"/>
                </a:solidFill>
                <a:latin typeface="Calibri" panose="020F0502020204030204" pitchFamily="34" charset="0"/>
                <a:cs typeface="Calibri" panose="020F0502020204030204" pitchFamily="34" charset="0"/>
              </a:rPr>
              <a:t>3 and 4 year </a:t>
            </a:r>
            <a:r>
              <a:rPr lang="en-GB" altLang="en-US" sz="2200" dirty="0" smtClean="0">
                <a:solidFill>
                  <a:srgbClr val="000000"/>
                </a:solidFill>
                <a:latin typeface="Calibri" panose="020F0502020204030204" pitchFamily="34" charset="0"/>
                <a:cs typeface="Calibri" panose="020F0502020204030204" pitchFamily="34" charset="0"/>
              </a:rPr>
              <a:t>olds</a:t>
            </a:r>
          </a:p>
          <a:p>
            <a:pPr algn="ctr">
              <a:defRPr/>
            </a:pPr>
            <a:endParaRPr lang="en-GB" altLang="en-US" sz="2200" dirty="0">
              <a:solidFill>
                <a:srgbClr val="000000"/>
              </a:solidFill>
              <a:latin typeface="Calibri" panose="020F0502020204030204" pitchFamily="34" charset="0"/>
              <a:cs typeface="Calibri" panose="020F0502020204030204" pitchFamily="34" charset="0"/>
            </a:endParaRPr>
          </a:p>
          <a:p>
            <a:pPr algn="ctr">
              <a:defRPr/>
            </a:pPr>
            <a:endParaRPr lang="en-GB" altLang="en-US" sz="2200" dirty="0">
              <a:solidFill>
                <a:srgbClr val="000000"/>
              </a:solidFill>
              <a:latin typeface="Calibri" panose="020F0502020204030204" pitchFamily="34" charset="0"/>
              <a:cs typeface="Calibri" panose="020F0502020204030204" pitchFamily="34" charset="0"/>
            </a:endParaRPr>
          </a:p>
          <a:p>
            <a:pPr algn="ctr">
              <a:defRPr/>
            </a:pPr>
            <a:r>
              <a:rPr lang="en-GB" altLang="en-US" sz="2200" dirty="0">
                <a:solidFill>
                  <a:srgbClr val="000000"/>
                </a:solidFill>
                <a:latin typeface="Calibri" panose="020F0502020204030204" pitchFamily="34" charset="0"/>
                <a:cs typeface="Calibri" panose="020F0502020204030204" pitchFamily="34" charset="0"/>
              </a:rPr>
              <a:t>The expectation is that by the end of Nursery your child should be working securely within the </a:t>
            </a:r>
            <a:r>
              <a:rPr lang="en-GB" altLang="en-US" sz="2200" dirty="0" smtClean="0">
                <a:solidFill>
                  <a:srgbClr val="000000"/>
                </a:solidFill>
                <a:latin typeface="Calibri" panose="020F0502020204030204" pitchFamily="34" charset="0"/>
                <a:cs typeface="Calibri" panose="020F0502020204030204" pitchFamily="34" charset="0"/>
              </a:rPr>
              <a:t>3 </a:t>
            </a:r>
            <a:r>
              <a:rPr lang="en-GB" altLang="en-US" sz="2200" dirty="0">
                <a:solidFill>
                  <a:srgbClr val="000000"/>
                </a:solidFill>
                <a:latin typeface="Calibri" panose="020F0502020204030204" pitchFamily="34" charset="0"/>
                <a:cs typeface="Calibri" panose="020F0502020204030204" pitchFamily="34" charset="0"/>
              </a:rPr>
              <a:t>and 4 year old band in preparation for Reception.</a:t>
            </a:r>
          </a:p>
          <a:p>
            <a:endParaRPr lang="en-GB"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854588">
            <a:off x="8153383" y="1243940"/>
            <a:ext cx="4157173" cy="3105049"/>
          </a:xfrm>
          <a:prstGeom prst="rect">
            <a:avLst/>
          </a:prstGeom>
        </p:spPr>
      </p:pic>
    </p:spTree>
    <p:extLst>
      <p:ext uri="{BB962C8B-B14F-4D97-AF65-F5344CB8AC3E}">
        <p14:creationId xmlns:p14="http://schemas.microsoft.com/office/powerpoint/2010/main" val="595823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11549743" y="6164495"/>
            <a:ext cx="642257" cy="365125"/>
          </a:xfrm>
        </p:spPr>
        <p:txBody>
          <a:bodyPr/>
          <a:lstStyle/>
          <a:p>
            <a:r>
              <a:rPr lang="en-US" noProof="0" dirty="0"/>
              <a:t>7</a:t>
            </a:r>
          </a:p>
        </p:txBody>
      </p:sp>
      <p:pic>
        <p:nvPicPr>
          <p:cNvPr id="4" name="Picture 3"/>
          <p:cNvPicPr>
            <a:picLocks noChangeAspect="1"/>
          </p:cNvPicPr>
          <p:nvPr/>
        </p:nvPicPr>
        <p:blipFill rotWithShape="1">
          <a:blip r:embed="rId2"/>
          <a:srcRect l="13861" t="18964" r="19064" b="19859"/>
          <a:stretch/>
        </p:blipFill>
        <p:spPr>
          <a:xfrm>
            <a:off x="457724" y="265471"/>
            <a:ext cx="11498302" cy="5899024"/>
          </a:xfrm>
          <a:prstGeom prst="rect">
            <a:avLst/>
          </a:prstGeom>
        </p:spPr>
      </p:pic>
    </p:spTree>
    <p:extLst>
      <p:ext uri="{BB962C8B-B14F-4D97-AF65-F5344CB8AC3E}">
        <p14:creationId xmlns:p14="http://schemas.microsoft.com/office/powerpoint/2010/main" val="41214486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11389091" y="6056339"/>
            <a:ext cx="642257" cy="365125"/>
          </a:xfrm>
        </p:spPr>
        <p:txBody>
          <a:bodyPr/>
          <a:lstStyle/>
          <a:p>
            <a:r>
              <a:rPr lang="en-US" noProof="0" dirty="0"/>
              <a:t>8</a:t>
            </a:r>
          </a:p>
        </p:txBody>
      </p:sp>
      <p:pic>
        <p:nvPicPr>
          <p:cNvPr id="2" name="Picture 1"/>
          <p:cNvPicPr>
            <a:picLocks noChangeAspect="1"/>
          </p:cNvPicPr>
          <p:nvPr/>
        </p:nvPicPr>
        <p:blipFill rotWithShape="1">
          <a:blip r:embed="rId2"/>
          <a:srcRect l="13666" t="16267" r="19177" b="7059"/>
          <a:stretch/>
        </p:blipFill>
        <p:spPr>
          <a:xfrm>
            <a:off x="963560" y="133297"/>
            <a:ext cx="10471356" cy="6724703"/>
          </a:xfrm>
          <a:prstGeom prst="rect">
            <a:avLst/>
          </a:prstGeom>
        </p:spPr>
      </p:pic>
    </p:spTree>
    <p:extLst>
      <p:ext uri="{BB962C8B-B14F-4D97-AF65-F5344CB8AC3E}">
        <p14:creationId xmlns:p14="http://schemas.microsoft.com/office/powerpoint/2010/main" val="34060447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21224544">
            <a:off x="570976" y="2114476"/>
            <a:ext cx="3211857" cy="4152458"/>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398868" y="868418"/>
            <a:ext cx="3960711" cy="1061509"/>
          </a:xfrm>
        </p:spPr>
        <p:txBody>
          <a:bodyPr>
            <a:normAutofit/>
          </a:bodyPr>
          <a:lstStyle/>
          <a:p>
            <a:pPr algn="ctr"/>
            <a:r>
              <a:rPr lang="en-US" sz="3600" dirty="0">
                <a:latin typeface="Bradley Hand ITC" panose="03070402050302030203" pitchFamily="66" charset="0"/>
              </a:rPr>
              <a:t>EYFS Provision</a:t>
            </a: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a:xfrm>
            <a:off x="11451420" y="6044819"/>
            <a:ext cx="642257" cy="365125"/>
          </a:xfrm>
        </p:spPr>
        <p:txBody>
          <a:bodyPr/>
          <a:lstStyle/>
          <a:p>
            <a:r>
              <a:rPr lang="en-US" dirty="0"/>
              <a:t>9</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011742">
            <a:off x="264113" y="2769284"/>
            <a:ext cx="3839676" cy="2867906"/>
          </a:xfrm>
          <a:prstGeom prst="rect">
            <a:avLst/>
          </a:prstGeom>
        </p:spPr>
      </p:pic>
      <p:sp>
        <p:nvSpPr>
          <p:cNvPr id="9" name="TextBox 8"/>
          <p:cNvSpPr txBox="1"/>
          <p:nvPr/>
        </p:nvSpPr>
        <p:spPr>
          <a:xfrm>
            <a:off x="4843212" y="1158016"/>
            <a:ext cx="6811213" cy="4431983"/>
          </a:xfrm>
          <a:prstGeom prst="rect">
            <a:avLst/>
          </a:prstGeom>
          <a:noFill/>
        </p:spPr>
        <p:txBody>
          <a:bodyPr wrap="square" rtlCol="0">
            <a:spAutoFit/>
          </a:bodyPr>
          <a:lstStyle/>
          <a:p>
            <a:pPr algn="ctr">
              <a:defRPr/>
            </a:pPr>
            <a:r>
              <a:rPr lang="en-US" sz="2200" dirty="0" smtClean="0">
                <a:solidFill>
                  <a:srgbClr val="000000"/>
                </a:solidFill>
                <a:latin typeface="Calibri" panose="020F0502020204030204" pitchFamily="34" charset="0"/>
                <a:cs typeface="Calibri" panose="020F0502020204030204" pitchFamily="34" charset="0"/>
              </a:rPr>
              <a:t>Effective Learning must be meaningful to a child so that they are able to use what they have learned and apply it to new situations.</a:t>
            </a:r>
          </a:p>
          <a:p>
            <a:pPr algn="ctr">
              <a:defRPr/>
            </a:pPr>
            <a:endParaRPr lang="en-US" sz="2200" dirty="0" smtClean="0">
              <a:solidFill>
                <a:srgbClr val="000000"/>
              </a:solidFill>
              <a:latin typeface="Calibri" panose="020F0502020204030204" pitchFamily="34" charset="0"/>
              <a:cs typeface="Calibri" panose="020F0502020204030204" pitchFamily="34" charset="0"/>
            </a:endParaRPr>
          </a:p>
          <a:p>
            <a:pPr marL="342900" indent="-342900">
              <a:buFontTx/>
              <a:buChar char="-"/>
              <a:defRPr/>
            </a:pPr>
            <a:r>
              <a:rPr lang="en-US" sz="2200" dirty="0" smtClean="0">
                <a:solidFill>
                  <a:srgbClr val="000000"/>
                </a:solidFill>
                <a:latin typeface="Calibri" panose="020F0502020204030204" pitchFamily="34" charset="0"/>
                <a:cs typeface="Calibri" panose="020F0502020204030204" pitchFamily="34" charset="0"/>
              </a:rPr>
              <a:t>Curriculum design (6 Themes)</a:t>
            </a:r>
          </a:p>
          <a:p>
            <a:pPr marL="342900" indent="-342900">
              <a:buFontTx/>
              <a:buChar char="-"/>
              <a:defRPr/>
            </a:pPr>
            <a:r>
              <a:rPr lang="en-US" sz="2200" dirty="0" smtClean="0">
                <a:solidFill>
                  <a:srgbClr val="000000"/>
                </a:solidFill>
                <a:latin typeface="Calibri" panose="020F0502020204030204" pitchFamily="34" charset="0"/>
                <a:cs typeface="Calibri" panose="020F0502020204030204" pitchFamily="34" charset="0"/>
              </a:rPr>
              <a:t>Continuous provision</a:t>
            </a:r>
          </a:p>
          <a:p>
            <a:pPr marL="342900" indent="-342900">
              <a:buFontTx/>
              <a:buChar char="-"/>
              <a:defRPr/>
            </a:pPr>
            <a:r>
              <a:rPr lang="en-US" sz="2200" dirty="0" smtClean="0">
                <a:solidFill>
                  <a:srgbClr val="000000"/>
                </a:solidFill>
                <a:latin typeface="Calibri" panose="020F0502020204030204" pitchFamily="34" charset="0"/>
                <a:cs typeface="Calibri" panose="020F0502020204030204" pitchFamily="34" charset="0"/>
              </a:rPr>
              <a:t>Enhanced provision</a:t>
            </a:r>
          </a:p>
          <a:p>
            <a:pPr marL="342900" indent="-342900">
              <a:buFontTx/>
              <a:buChar char="-"/>
              <a:defRPr/>
            </a:pPr>
            <a:r>
              <a:rPr lang="en-US" sz="2200" dirty="0" smtClean="0">
                <a:solidFill>
                  <a:srgbClr val="000000"/>
                </a:solidFill>
                <a:latin typeface="Calibri" panose="020F0502020204030204" pitchFamily="34" charset="0"/>
                <a:cs typeface="Calibri" panose="020F0502020204030204" pitchFamily="34" charset="0"/>
              </a:rPr>
              <a:t>Opportunities for children to create new schemas. Adult directed</a:t>
            </a:r>
          </a:p>
          <a:p>
            <a:pPr marL="342900" indent="-342900">
              <a:buFontTx/>
              <a:buChar char="-"/>
              <a:defRPr/>
            </a:pPr>
            <a:r>
              <a:rPr lang="en-US" sz="2200" dirty="0" smtClean="0">
                <a:solidFill>
                  <a:srgbClr val="000000"/>
                </a:solidFill>
                <a:latin typeface="Calibri" panose="020F0502020204030204" pitchFamily="34" charset="0"/>
                <a:cs typeface="Calibri" panose="020F0502020204030204" pitchFamily="34" charset="0"/>
              </a:rPr>
              <a:t>Adult initiated</a:t>
            </a:r>
          </a:p>
          <a:p>
            <a:pPr marL="342900" indent="-342900">
              <a:buFontTx/>
              <a:buChar char="-"/>
              <a:defRPr/>
            </a:pPr>
            <a:r>
              <a:rPr lang="en-US" sz="2200" dirty="0" smtClean="0">
                <a:solidFill>
                  <a:srgbClr val="000000"/>
                </a:solidFill>
                <a:latin typeface="Calibri" panose="020F0502020204030204" pitchFamily="34" charset="0"/>
                <a:cs typeface="Calibri" panose="020F0502020204030204" pitchFamily="34" charset="0"/>
              </a:rPr>
              <a:t>Child led</a:t>
            </a:r>
          </a:p>
          <a:p>
            <a:pPr marL="342900" indent="-342900">
              <a:buFontTx/>
              <a:buChar char="-"/>
              <a:defRPr/>
            </a:pPr>
            <a:r>
              <a:rPr lang="en-US" sz="2200" dirty="0" smtClean="0">
                <a:solidFill>
                  <a:srgbClr val="000000"/>
                </a:solidFill>
                <a:latin typeface="Calibri" panose="020F0502020204030204" pitchFamily="34" charset="0"/>
                <a:cs typeface="Calibri" panose="020F0502020204030204" pitchFamily="34" charset="0"/>
              </a:rPr>
              <a:t>Child initiated</a:t>
            </a:r>
          </a:p>
          <a:p>
            <a:pPr>
              <a:defRPr/>
            </a:pPr>
            <a:endParaRPr lang="en-GB" dirty="0"/>
          </a:p>
        </p:txBody>
      </p:sp>
    </p:spTree>
    <p:extLst>
      <p:ext uri="{BB962C8B-B14F-4D97-AF65-F5344CB8AC3E}">
        <p14:creationId xmlns:p14="http://schemas.microsoft.com/office/powerpoint/2010/main" val="7980045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463846" y="922144"/>
            <a:ext cx="3933620" cy="734415"/>
          </a:xfrm>
        </p:spPr>
        <p:txBody>
          <a:bodyPr>
            <a:normAutofit/>
          </a:bodyPr>
          <a:lstStyle/>
          <a:p>
            <a:pPr algn="ctr"/>
            <a:r>
              <a:rPr lang="en-US" sz="3200" dirty="0" smtClean="0">
                <a:latin typeface="Bradley Hand ITC" panose="03070402050302030203" pitchFamily="66" charset="0"/>
              </a:rPr>
              <a:t>The Role of the Adult</a:t>
            </a:r>
            <a:endParaRPr lang="en-US" sz="3200" dirty="0">
              <a:latin typeface="Bradley Hand ITC" panose="03070402050302030203" pitchFamily="66" charset="0"/>
            </a:endParaRP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72511" y="2379406"/>
            <a:ext cx="5343385" cy="3931543"/>
          </a:xfrm>
        </p:spPr>
        <p:txBody>
          <a:bodyPr>
            <a:noAutofit/>
          </a:bodyPr>
          <a:lstStyle/>
          <a:p>
            <a:pPr marL="0" indent="0" algn="ctr">
              <a:buNone/>
              <a:defRPr/>
            </a:pPr>
            <a:r>
              <a:rPr lang="en-US" altLang="en-US" sz="2200" dirty="0" smtClean="0">
                <a:solidFill>
                  <a:srgbClr val="0070C0"/>
                </a:solidFill>
                <a:latin typeface="Calibri" panose="020F0502020204030204" pitchFamily="34" charset="0"/>
                <a:cs typeface="Calibri" panose="020F0502020204030204" pitchFamily="34" charset="0"/>
              </a:rPr>
              <a:t>The Facilitator ~ </a:t>
            </a:r>
            <a:r>
              <a:rPr lang="en-US" altLang="en-US" sz="2200" dirty="0" smtClean="0">
                <a:solidFill>
                  <a:srgbClr val="000000"/>
                </a:solidFill>
                <a:latin typeface="Calibri" panose="020F0502020204030204" pitchFamily="34" charset="0"/>
                <a:cs typeface="Calibri" panose="020F0502020204030204" pitchFamily="34" charset="0"/>
              </a:rPr>
              <a:t>enables play to happen. They organise the environment, provide resources, adapt opportunities so that there is adaptations for each child and are on hand to respond to the needs of the children.</a:t>
            </a:r>
          </a:p>
          <a:p>
            <a:pPr marL="0" indent="0" algn="ctr">
              <a:buNone/>
              <a:defRPr/>
            </a:pPr>
            <a:endParaRPr lang="en-US" altLang="en-US" sz="2200" dirty="0" smtClean="0">
              <a:solidFill>
                <a:srgbClr val="000000"/>
              </a:solidFill>
              <a:latin typeface="Calibri" panose="020F0502020204030204" pitchFamily="34" charset="0"/>
              <a:cs typeface="Calibri" panose="020F0502020204030204" pitchFamily="34" charset="0"/>
            </a:endParaRPr>
          </a:p>
          <a:p>
            <a:pPr marL="0" indent="0" algn="ctr">
              <a:buNone/>
              <a:defRPr/>
            </a:pPr>
            <a:r>
              <a:rPr lang="en-US" altLang="en-US" sz="2200" dirty="0" smtClean="0">
                <a:solidFill>
                  <a:srgbClr val="0070C0"/>
                </a:solidFill>
                <a:latin typeface="Calibri" panose="020F0502020204030204" pitchFamily="34" charset="0"/>
                <a:cs typeface="Calibri" panose="020F0502020204030204" pitchFamily="34" charset="0"/>
              </a:rPr>
              <a:t>The Scaffolder </a:t>
            </a:r>
            <a:r>
              <a:rPr lang="en-US" altLang="en-US" sz="2200" dirty="0" smtClean="0">
                <a:solidFill>
                  <a:srgbClr val="000000"/>
                </a:solidFill>
                <a:latin typeface="Calibri" panose="020F0502020204030204" pitchFamily="34" charset="0"/>
                <a:cs typeface="Calibri" panose="020F0502020204030204" pitchFamily="34" charset="0"/>
              </a:rPr>
              <a:t>~ focuses on supporting the development of emerging skills. Scaffolding supports a child in their acquisition of skills from not being able to complete a task, to completing it with help, to eventually completing it on their own.</a:t>
            </a:r>
          </a:p>
          <a:p>
            <a:pPr marL="0" indent="0" algn="ctr">
              <a:buNone/>
              <a:defRPr/>
            </a:pPr>
            <a:endParaRPr lang="en-US" altLang="en-US" sz="2200" dirty="0">
              <a:solidFill>
                <a:srgbClr val="000000"/>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487808" y="6065664"/>
            <a:ext cx="642257" cy="365125"/>
          </a:xfrm>
        </p:spPr>
        <p:txBody>
          <a:bodyPr/>
          <a:lstStyle/>
          <a:p>
            <a:r>
              <a:rPr lang="en-US" dirty="0" smtClean="0"/>
              <a:t>10</a:t>
            </a:r>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31633">
            <a:off x="6364265" y="146649"/>
            <a:ext cx="4708232" cy="5550220"/>
          </a:xfrm>
          <a:prstGeom prst="rect">
            <a:avLst/>
          </a:prstGeom>
        </p:spPr>
      </p:pic>
    </p:spTree>
    <p:extLst>
      <p:ext uri="{BB962C8B-B14F-4D97-AF65-F5344CB8AC3E}">
        <p14:creationId xmlns:p14="http://schemas.microsoft.com/office/powerpoint/2010/main" val="87208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463846" y="922144"/>
            <a:ext cx="3933620" cy="734415"/>
          </a:xfrm>
        </p:spPr>
        <p:txBody>
          <a:bodyPr>
            <a:normAutofit/>
          </a:bodyPr>
          <a:lstStyle/>
          <a:p>
            <a:pPr algn="ctr"/>
            <a:r>
              <a:rPr lang="en-US" sz="3200" dirty="0" smtClean="0">
                <a:latin typeface="Bradley Hand ITC" panose="03070402050302030203" pitchFamily="66" charset="0"/>
              </a:rPr>
              <a:t>The Role of the Adult</a:t>
            </a:r>
            <a:endParaRPr lang="en-US" sz="3200" dirty="0">
              <a:latin typeface="Bradley Hand ITC" panose="03070402050302030203" pitchFamily="66" charset="0"/>
            </a:endParaRP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72511" y="2517058"/>
            <a:ext cx="5343385" cy="3793891"/>
          </a:xfrm>
        </p:spPr>
        <p:txBody>
          <a:bodyPr>
            <a:noAutofit/>
          </a:bodyPr>
          <a:lstStyle/>
          <a:p>
            <a:pPr marL="0" indent="0" algn="ctr">
              <a:buNone/>
              <a:defRPr/>
            </a:pPr>
            <a:r>
              <a:rPr lang="en-US" altLang="en-US" sz="2200" dirty="0" smtClean="0">
                <a:solidFill>
                  <a:srgbClr val="0070C0"/>
                </a:solidFill>
                <a:latin typeface="Calibri" panose="020F0502020204030204" pitchFamily="34" charset="0"/>
                <a:cs typeface="Calibri" panose="020F0502020204030204" pitchFamily="34" charset="0"/>
              </a:rPr>
              <a:t>The Teacher ~ </a:t>
            </a:r>
            <a:r>
              <a:rPr lang="en-US" altLang="en-US" sz="2200" dirty="0" smtClean="0">
                <a:solidFill>
                  <a:srgbClr val="000000"/>
                </a:solidFill>
                <a:latin typeface="Calibri" panose="020F0502020204030204" pitchFamily="34" charset="0"/>
                <a:cs typeface="Calibri" panose="020F0502020204030204" pitchFamily="34" charset="0"/>
              </a:rPr>
              <a:t>the broad term used to describe the many different ways adults help children: It includes their interactions, modelling, explaining, recalling, demonstrating, encouraging, questioning, exploring, providing a narrative for what they are doing and setting challenges.</a:t>
            </a:r>
          </a:p>
          <a:p>
            <a:pPr marL="0" indent="0" algn="ctr">
              <a:buNone/>
              <a:defRPr/>
            </a:pPr>
            <a:endParaRPr lang="en-US" altLang="en-US" sz="2200" dirty="0" smtClean="0">
              <a:solidFill>
                <a:srgbClr val="000000"/>
              </a:solidFill>
              <a:latin typeface="Calibri" panose="020F0502020204030204" pitchFamily="34" charset="0"/>
              <a:cs typeface="Calibri" panose="020F0502020204030204" pitchFamily="34" charset="0"/>
            </a:endParaRPr>
          </a:p>
          <a:p>
            <a:pPr marL="0" indent="0" algn="ctr">
              <a:buNone/>
              <a:defRPr/>
            </a:pPr>
            <a:r>
              <a:rPr lang="en-US" altLang="en-US" sz="2200" dirty="0" smtClean="0">
                <a:solidFill>
                  <a:srgbClr val="0070C0"/>
                </a:solidFill>
                <a:latin typeface="Calibri" panose="020F0502020204030204" pitchFamily="34" charset="0"/>
                <a:cs typeface="Calibri" panose="020F0502020204030204" pitchFamily="34" charset="0"/>
              </a:rPr>
              <a:t>The Observer </a:t>
            </a:r>
            <a:r>
              <a:rPr lang="en-US" altLang="en-US" sz="2200" dirty="0" smtClean="0">
                <a:solidFill>
                  <a:srgbClr val="000000"/>
                </a:solidFill>
                <a:latin typeface="Calibri" panose="020F0502020204030204" pitchFamily="34" charset="0"/>
                <a:cs typeface="Calibri" panose="020F0502020204030204" pitchFamily="34" charset="0"/>
              </a:rPr>
              <a:t>~ when you take a step back and don’t facilitate the learning experiences you observe.</a:t>
            </a:r>
          </a:p>
          <a:p>
            <a:pPr marL="0" indent="0" algn="ctr">
              <a:buNone/>
              <a:defRPr/>
            </a:pPr>
            <a:endParaRPr lang="en-US" altLang="en-US" sz="2200" dirty="0">
              <a:solidFill>
                <a:srgbClr val="000000"/>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487808" y="6065664"/>
            <a:ext cx="642257" cy="365125"/>
          </a:xfrm>
        </p:spPr>
        <p:txBody>
          <a:bodyPr/>
          <a:lstStyle/>
          <a:p>
            <a:r>
              <a:rPr lang="en-US" dirty="0" smtClean="0"/>
              <a:t>11</a:t>
            </a:r>
            <a:endParaRPr lang="en-US" dirty="0"/>
          </a:p>
        </p:txBody>
      </p:sp>
      <p:pic>
        <p:nvPicPr>
          <p:cNvPr id="11" name="Picture Placeholder 10"/>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6020" r="6020"/>
          <a:stretch>
            <a:fillRect/>
          </a:stretch>
        </p:blipFill>
        <p:spPr>
          <a:xfrm rot="6117942">
            <a:off x="5972175" y="622300"/>
            <a:ext cx="5472113" cy="4646613"/>
          </a:xfrm>
        </p:spPr>
      </p:pic>
    </p:spTree>
    <p:extLst>
      <p:ext uri="{BB962C8B-B14F-4D97-AF65-F5344CB8AC3E}">
        <p14:creationId xmlns:p14="http://schemas.microsoft.com/office/powerpoint/2010/main" val="17120229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21224544">
            <a:off x="570976" y="2114476"/>
            <a:ext cx="3211857" cy="4152458"/>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396697" y="911532"/>
            <a:ext cx="3960711" cy="1061509"/>
          </a:xfrm>
        </p:spPr>
        <p:txBody>
          <a:bodyPr>
            <a:noAutofit/>
          </a:bodyPr>
          <a:lstStyle/>
          <a:p>
            <a:pPr algn="ctr"/>
            <a:r>
              <a:rPr lang="en-US" sz="3200" dirty="0" smtClean="0">
                <a:latin typeface="Bradley Hand ITC" panose="03070402050302030203" pitchFamily="66" charset="0"/>
              </a:rPr>
              <a:t>Communication and Language</a:t>
            </a:r>
            <a:endParaRPr lang="en-US" sz="3200" dirty="0">
              <a:latin typeface="Bradley Hand ITC" panose="03070402050302030203" pitchFamily="66" charset="0"/>
            </a:endParaRP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a:xfrm>
            <a:off x="11425567" y="6025155"/>
            <a:ext cx="642257" cy="365125"/>
          </a:xfrm>
        </p:spPr>
        <p:txBody>
          <a:bodyPr/>
          <a:lstStyle/>
          <a:p>
            <a:r>
              <a:rPr lang="en-US" dirty="0" smtClean="0"/>
              <a:t>12</a:t>
            </a:r>
            <a:endParaRPr lang="en-US" dirty="0"/>
          </a:p>
        </p:txBody>
      </p:sp>
      <p:pic>
        <p:nvPicPr>
          <p:cNvPr id="6146" name="Picture 2" descr="Image pre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206396">
            <a:off x="717810" y="2259038"/>
            <a:ext cx="2910693" cy="38399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5"/>
          <p:cNvSpPr txBox="1">
            <a:spLocks noChangeArrowheads="1"/>
          </p:cNvSpPr>
          <p:nvPr/>
        </p:nvSpPr>
        <p:spPr bwMode="auto">
          <a:xfrm>
            <a:off x="4804507" y="805085"/>
            <a:ext cx="7263317"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omic Sans MS" panose="030F0702030302020204" pitchFamily="66" charset="0"/>
                <a:cs typeface="Arial" panose="020B0604020202020204" pitchFamily="34" charset="0"/>
              </a:defRPr>
            </a:lvl1pPr>
            <a:lvl2pPr marL="742950" indent="-285750">
              <a:spcBef>
                <a:spcPct val="20000"/>
              </a:spcBef>
              <a:buChar char="–"/>
              <a:defRPr sz="2800">
                <a:solidFill>
                  <a:schemeClr val="tx1"/>
                </a:solidFill>
                <a:latin typeface="Comic Sans MS" panose="030F0702030302020204" pitchFamily="66" charset="0"/>
                <a:cs typeface="Arial" panose="020B0604020202020204" pitchFamily="34" charset="0"/>
              </a:defRPr>
            </a:lvl2pPr>
            <a:lvl3pPr marL="1143000" indent="-228600">
              <a:spcBef>
                <a:spcPct val="20000"/>
              </a:spcBef>
              <a:buChar char="•"/>
              <a:defRPr sz="2400">
                <a:solidFill>
                  <a:schemeClr val="tx1"/>
                </a:solidFill>
                <a:latin typeface="Comic Sans MS" panose="030F0702030302020204" pitchFamily="66" charset="0"/>
                <a:cs typeface="Arial" panose="020B0604020202020204" pitchFamily="34" charset="0"/>
              </a:defRPr>
            </a:lvl3pPr>
            <a:lvl4pPr marL="1600200" indent="-228600">
              <a:spcBef>
                <a:spcPct val="20000"/>
              </a:spcBef>
              <a:buChar char="–"/>
              <a:defRPr sz="2000">
                <a:solidFill>
                  <a:schemeClr val="tx1"/>
                </a:solidFill>
                <a:latin typeface="Comic Sans MS" panose="030F0702030302020204" pitchFamily="66" charset="0"/>
                <a:cs typeface="Arial" panose="020B0604020202020204" pitchFamily="34" charset="0"/>
              </a:defRPr>
            </a:lvl4pPr>
            <a:lvl5pPr marL="2057400" indent="-228600">
              <a:spcBef>
                <a:spcPct val="20000"/>
              </a:spcBef>
              <a:buChar char="»"/>
              <a:defRPr sz="2000">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9pPr>
          </a:lstStyle>
          <a:p>
            <a:pPr marL="342900" indent="-342900">
              <a:spcAft>
                <a:spcPts val="0"/>
              </a:spcAft>
              <a:buFontTx/>
              <a:buChar char="-"/>
            </a:pP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The development of children’s spoken language underpins all seven areas of learning. The number and quality of conversations children have with adults in a language rich environment is crucial.</a:t>
            </a:r>
          </a:p>
          <a:p>
            <a:pPr marL="342900" indent="-342900">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Building up vocabulary ~ (modelling, hands on experiences, conversation, echoing reading, story telling and role play)</a:t>
            </a:r>
          </a:p>
          <a:p>
            <a:pPr>
              <a:spcAft>
                <a:spcPts val="0"/>
              </a:spcAft>
              <a:buNone/>
            </a:pPr>
            <a:endPar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Provide children with extensive opportunities to use and embed new words in a range of contexts.</a:t>
            </a:r>
          </a:p>
          <a:p>
            <a:pPr>
              <a:spcAft>
                <a:spcPts val="0"/>
              </a:spcAft>
              <a:buNone/>
            </a:pPr>
            <a:endPar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Talk for Writing ~ During the initial ‘imitation’ stage children learn to retell a story off by heart. They retell a text with expression and actions and make use of a story map to support their retelling. </a:t>
            </a:r>
          </a:p>
        </p:txBody>
      </p:sp>
    </p:spTree>
    <p:extLst>
      <p:ext uri="{BB962C8B-B14F-4D97-AF65-F5344CB8AC3E}">
        <p14:creationId xmlns:p14="http://schemas.microsoft.com/office/powerpoint/2010/main" val="1340004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21224544">
            <a:off x="570976" y="2123435"/>
            <a:ext cx="3211857" cy="4152458"/>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641226" y="842706"/>
            <a:ext cx="3960711" cy="1061509"/>
          </a:xfrm>
        </p:spPr>
        <p:txBody>
          <a:bodyPr>
            <a:noAutofit/>
          </a:bodyPr>
          <a:lstStyle/>
          <a:p>
            <a:pPr algn="ctr"/>
            <a:r>
              <a:rPr lang="en-US" sz="3000" dirty="0" smtClean="0">
                <a:latin typeface="Bradley Hand ITC" panose="03070402050302030203" pitchFamily="66" charset="0"/>
              </a:rPr>
              <a:t>Personal, Social and Emotional Development</a:t>
            </a:r>
            <a:endParaRPr lang="en-US" sz="3000" dirty="0">
              <a:latin typeface="Bradley Hand ITC" panose="03070402050302030203" pitchFamily="66" charset="0"/>
            </a:endParaRP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a:xfrm>
            <a:off x="11425567" y="6025155"/>
            <a:ext cx="642257" cy="365125"/>
          </a:xfrm>
        </p:spPr>
        <p:txBody>
          <a:bodyPr/>
          <a:lstStyle/>
          <a:p>
            <a:r>
              <a:rPr lang="en-US" dirty="0" smtClean="0"/>
              <a:t>14</a:t>
            </a:r>
            <a:endParaRPr lang="en-US" dirty="0"/>
          </a:p>
        </p:txBody>
      </p:sp>
      <p:sp>
        <p:nvSpPr>
          <p:cNvPr id="11" name="TextBox 5"/>
          <p:cNvSpPr txBox="1">
            <a:spLocks noChangeArrowheads="1"/>
          </p:cNvSpPr>
          <p:nvPr/>
        </p:nvSpPr>
        <p:spPr bwMode="auto">
          <a:xfrm>
            <a:off x="4804507" y="805085"/>
            <a:ext cx="7263317" cy="557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omic Sans MS" panose="030F0702030302020204" pitchFamily="66" charset="0"/>
                <a:cs typeface="Arial" panose="020B0604020202020204" pitchFamily="34" charset="0"/>
              </a:defRPr>
            </a:lvl1pPr>
            <a:lvl2pPr marL="742950" indent="-285750">
              <a:spcBef>
                <a:spcPct val="20000"/>
              </a:spcBef>
              <a:buChar char="–"/>
              <a:defRPr sz="2800">
                <a:solidFill>
                  <a:schemeClr val="tx1"/>
                </a:solidFill>
                <a:latin typeface="Comic Sans MS" panose="030F0702030302020204" pitchFamily="66" charset="0"/>
                <a:cs typeface="Arial" panose="020B0604020202020204" pitchFamily="34" charset="0"/>
              </a:defRPr>
            </a:lvl2pPr>
            <a:lvl3pPr marL="1143000" indent="-228600">
              <a:spcBef>
                <a:spcPct val="20000"/>
              </a:spcBef>
              <a:buChar char="•"/>
              <a:defRPr sz="2400">
                <a:solidFill>
                  <a:schemeClr val="tx1"/>
                </a:solidFill>
                <a:latin typeface="Comic Sans MS" panose="030F0702030302020204" pitchFamily="66" charset="0"/>
                <a:cs typeface="Arial" panose="020B0604020202020204" pitchFamily="34" charset="0"/>
              </a:defRPr>
            </a:lvl3pPr>
            <a:lvl4pPr marL="1600200" indent="-228600">
              <a:spcBef>
                <a:spcPct val="20000"/>
              </a:spcBef>
              <a:buChar char="–"/>
              <a:defRPr sz="2000">
                <a:solidFill>
                  <a:schemeClr val="tx1"/>
                </a:solidFill>
                <a:latin typeface="Comic Sans MS" panose="030F0702030302020204" pitchFamily="66" charset="0"/>
                <a:cs typeface="Arial" panose="020B0604020202020204" pitchFamily="34" charset="0"/>
              </a:defRPr>
            </a:lvl4pPr>
            <a:lvl5pPr marL="2057400" indent="-228600">
              <a:spcBef>
                <a:spcPct val="20000"/>
              </a:spcBef>
              <a:buChar char="»"/>
              <a:defRPr sz="2000">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9pPr>
          </a:lstStyle>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PSED is crucial for children to lead healthy and happy lives, and is fundamental to their cognitive development.</a:t>
            </a:r>
          </a:p>
          <a:p>
            <a:pPr marL="342900" indent="-342900">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Developing strong, warm and supportive relationships with adults enable children to learn how to understand their own feelings and those of others</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a:spcAft>
                <a:spcPts val="0"/>
              </a:spcAft>
              <a:buNone/>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Making relationships, co-operate and resolve </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conflicts</a:t>
            </a:r>
          </a:p>
          <a:p>
            <a:pPr>
              <a:spcAft>
                <a:spcPts val="0"/>
              </a:spcAft>
              <a:buNone/>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Children are supported to manage their emotions, develop a positive sense of self, set simple goals, have confidence in their own abilities, to persist and wait for what they want.</a:t>
            </a:r>
          </a:p>
          <a:p>
            <a:pPr marL="342900" indent="-342900">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Looking after their bodies, healthy eating and managing personal needs independently.</a:t>
            </a:r>
          </a:p>
          <a:p>
            <a:pPr>
              <a:spcAft>
                <a:spcPts val="0"/>
              </a:spcAft>
              <a:buNone/>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002071">
            <a:off x="334370" y="2823451"/>
            <a:ext cx="3685068" cy="2752426"/>
          </a:xfrm>
          <a:prstGeom prst="rect">
            <a:avLst/>
          </a:prstGeom>
          <a:ln w="28575">
            <a:solidFill>
              <a:srgbClr val="7CA667"/>
            </a:solidFill>
          </a:ln>
        </p:spPr>
      </p:pic>
    </p:spTree>
    <p:extLst>
      <p:ext uri="{BB962C8B-B14F-4D97-AF65-F5344CB8AC3E}">
        <p14:creationId xmlns:p14="http://schemas.microsoft.com/office/powerpoint/2010/main" val="16977009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21224544">
            <a:off x="580809" y="2075148"/>
            <a:ext cx="3211857" cy="4152458"/>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533074" y="842706"/>
            <a:ext cx="3960711" cy="1061509"/>
          </a:xfrm>
        </p:spPr>
        <p:txBody>
          <a:bodyPr>
            <a:normAutofit/>
          </a:bodyPr>
          <a:lstStyle/>
          <a:p>
            <a:pPr algn="ctr"/>
            <a:r>
              <a:rPr lang="en-US" sz="3200" dirty="0" smtClean="0">
                <a:latin typeface="Bradley Hand ITC" panose="03070402050302030203" pitchFamily="66" charset="0"/>
              </a:rPr>
              <a:t>Physical Development</a:t>
            </a:r>
            <a:endParaRPr lang="en-US" sz="3200" dirty="0">
              <a:latin typeface="Bradley Hand ITC" panose="03070402050302030203" pitchFamily="66" charset="0"/>
            </a:endParaRP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a:xfrm>
            <a:off x="11425567" y="6025155"/>
            <a:ext cx="642257" cy="365125"/>
          </a:xfrm>
        </p:spPr>
        <p:txBody>
          <a:bodyPr/>
          <a:lstStyle/>
          <a:p>
            <a:r>
              <a:rPr lang="en-US" dirty="0" smtClean="0"/>
              <a:t>15</a:t>
            </a:r>
            <a:endParaRPr lang="en-US" dirty="0"/>
          </a:p>
        </p:txBody>
      </p:sp>
      <p:sp>
        <p:nvSpPr>
          <p:cNvPr id="11" name="TextBox 5"/>
          <p:cNvSpPr txBox="1">
            <a:spLocks noChangeArrowheads="1"/>
          </p:cNvSpPr>
          <p:nvPr/>
        </p:nvSpPr>
        <p:spPr bwMode="auto">
          <a:xfrm>
            <a:off x="4804507" y="805085"/>
            <a:ext cx="7263317" cy="513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omic Sans MS" panose="030F0702030302020204" pitchFamily="66" charset="0"/>
                <a:cs typeface="Arial" panose="020B0604020202020204" pitchFamily="34" charset="0"/>
              </a:defRPr>
            </a:lvl1pPr>
            <a:lvl2pPr marL="742950" indent="-285750">
              <a:spcBef>
                <a:spcPct val="20000"/>
              </a:spcBef>
              <a:buChar char="–"/>
              <a:defRPr sz="2800">
                <a:solidFill>
                  <a:schemeClr val="tx1"/>
                </a:solidFill>
                <a:latin typeface="Comic Sans MS" panose="030F0702030302020204" pitchFamily="66" charset="0"/>
                <a:cs typeface="Arial" panose="020B0604020202020204" pitchFamily="34" charset="0"/>
              </a:defRPr>
            </a:lvl2pPr>
            <a:lvl3pPr marL="1143000" indent="-228600">
              <a:spcBef>
                <a:spcPct val="20000"/>
              </a:spcBef>
              <a:buChar char="•"/>
              <a:defRPr sz="2400">
                <a:solidFill>
                  <a:schemeClr val="tx1"/>
                </a:solidFill>
                <a:latin typeface="Comic Sans MS" panose="030F0702030302020204" pitchFamily="66" charset="0"/>
                <a:cs typeface="Arial" panose="020B0604020202020204" pitchFamily="34" charset="0"/>
              </a:defRPr>
            </a:lvl3pPr>
            <a:lvl4pPr marL="1600200" indent="-228600">
              <a:spcBef>
                <a:spcPct val="20000"/>
              </a:spcBef>
              <a:buChar char="–"/>
              <a:defRPr sz="2000">
                <a:solidFill>
                  <a:schemeClr val="tx1"/>
                </a:solidFill>
                <a:latin typeface="Comic Sans MS" panose="030F0702030302020204" pitchFamily="66" charset="0"/>
                <a:cs typeface="Arial" panose="020B0604020202020204" pitchFamily="34" charset="0"/>
              </a:defRPr>
            </a:lvl4pPr>
            <a:lvl5pPr marL="2057400" indent="-228600">
              <a:spcBef>
                <a:spcPct val="20000"/>
              </a:spcBef>
              <a:buChar char="»"/>
              <a:defRPr sz="2000">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9pPr>
          </a:lstStyle>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Every movement counts! Every time your child moves their brain builds connections.</a:t>
            </a:r>
          </a:p>
          <a:p>
            <a:pPr marL="342900" indent="-342900">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Young children need lots of physical activity to develop their balance posture and coordination. These are the foundations that will help your child be physically ready to sit and concentrate.</a:t>
            </a:r>
          </a:p>
          <a:p>
            <a:pPr marL="342900" indent="-342900">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B0F0"/>
                </a:solidFill>
                <a:latin typeface="Calibri" panose="020F0502020204030204" pitchFamily="34" charset="0"/>
                <a:ea typeface="Times New Roman" panose="02020603050405020304" pitchFamily="18" charset="0"/>
                <a:cs typeface="Calibri" panose="020F0502020204030204" pitchFamily="34" charset="0"/>
              </a:rPr>
              <a:t>Fine Motor Skills </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threading, tweezers, cutting, play dough, jigsaw puzzles and construction. (Precision ~ hand eye-coordination, later </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linked </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to early literacy)</a:t>
            </a:r>
          </a:p>
          <a:p>
            <a:pPr marL="342900" indent="-342900">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B0F0"/>
                </a:solidFill>
                <a:latin typeface="Calibri" panose="020F0502020204030204" pitchFamily="34" charset="0"/>
                <a:ea typeface="Times New Roman" panose="02020603050405020304" pitchFamily="18" charset="0"/>
                <a:cs typeface="Calibri" panose="020F0502020204030204" pitchFamily="34" charset="0"/>
              </a:rPr>
              <a:t>Gross Motor Skills </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climbing, running, riding scooters and bicycles, balancing, developing their core strength. </a:t>
            </a:r>
          </a:p>
          <a:p>
            <a:pPr algn="just">
              <a:spcAft>
                <a:spcPts val="0"/>
              </a:spcAft>
              <a:buNone/>
            </a:pPr>
            <a:endParaRPr lang="en-US" sz="2000" dirty="0">
              <a:solidFill>
                <a:srgbClr val="4D4D4D"/>
              </a:solidFill>
              <a:ea typeface="Times New Roman" panose="02020603050405020304" pitchFamily="18"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015924">
            <a:off x="405160" y="2783465"/>
            <a:ext cx="3578268" cy="2672657"/>
          </a:xfrm>
          <a:prstGeom prst="rect">
            <a:avLst/>
          </a:prstGeom>
          <a:ln w="28575">
            <a:solidFill>
              <a:srgbClr val="9933FF"/>
            </a:solidFill>
          </a:ln>
        </p:spPr>
      </p:pic>
    </p:spTree>
    <p:extLst>
      <p:ext uri="{BB962C8B-B14F-4D97-AF65-F5344CB8AC3E}">
        <p14:creationId xmlns:p14="http://schemas.microsoft.com/office/powerpoint/2010/main" val="42497908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21224544">
            <a:off x="580809" y="2075148"/>
            <a:ext cx="3211857" cy="4152458"/>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463703" y="870264"/>
            <a:ext cx="3960711" cy="1061509"/>
          </a:xfrm>
        </p:spPr>
        <p:txBody>
          <a:bodyPr>
            <a:normAutofit/>
          </a:bodyPr>
          <a:lstStyle/>
          <a:p>
            <a:pPr algn="ctr"/>
            <a:r>
              <a:rPr lang="en-US" sz="3200" dirty="0" smtClean="0">
                <a:latin typeface="Bradley Hand ITC" panose="03070402050302030203" pitchFamily="66" charset="0"/>
              </a:rPr>
              <a:t>Literacy Development</a:t>
            </a:r>
            <a:endParaRPr lang="en-US" sz="3200" dirty="0">
              <a:latin typeface="Bradley Hand ITC" panose="03070402050302030203" pitchFamily="66" charset="0"/>
            </a:endParaRP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a:xfrm>
            <a:off x="11425567" y="6025155"/>
            <a:ext cx="642257" cy="365125"/>
          </a:xfrm>
        </p:spPr>
        <p:txBody>
          <a:bodyPr/>
          <a:lstStyle/>
          <a:p>
            <a:r>
              <a:rPr lang="en-US" dirty="0" smtClean="0"/>
              <a:t>16</a:t>
            </a:r>
            <a:endParaRPr lang="en-US" dirty="0"/>
          </a:p>
        </p:txBody>
      </p:sp>
      <p:sp>
        <p:nvSpPr>
          <p:cNvPr id="11" name="TextBox 5"/>
          <p:cNvSpPr txBox="1">
            <a:spLocks noChangeArrowheads="1"/>
          </p:cNvSpPr>
          <p:nvPr/>
        </p:nvSpPr>
        <p:spPr bwMode="auto">
          <a:xfrm>
            <a:off x="4928683" y="224982"/>
            <a:ext cx="6701065" cy="645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omic Sans MS" panose="030F0702030302020204" pitchFamily="66" charset="0"/>
                <a:cs typeface="Arial" panose="020B0604020202020204" pitchFamily="34" charset="0"/>
              </a:defRPr>
            </a:lvl1pPr>
            <a:lvl2pPr marL="742950" indent="-285750">
              <a:spcBef>
                <a:spcPct val="20000"/>
              </a:spcBef>
              <a:buChar char="–"/>
              <a:defRPr sz="2800">
                <a:solidFill>
                  <a:schemeClr val="tx1"/>
                </a:solidFill>
                <a:latin typeface="Comic Sans MS" panose="030F0702030302020204" pitchFamily="66" charset="0"/>
                <a:cs typeface="Arial" panose="020B0604020202020204" pitchFamily="34" charset="0"/>
              </a:defRPr>
            </a:lvl2pPr>
            <a:lvl3pPr marL="1143000" indent="-228600">
              <a:spcBef>
                <a:spcPct val="20000"/>
              </a:spcBef>
              <a:buChar char="•"/>
              <a:defRPr sz="2400">
                <a:solidFill>
                  <a:schemeClr val="tx1"/>
                </a:solidFill>
                <a:latin typeface="Comic Sans MS" panose="030F0702030302020204" pitchFamily="66" charset="0"/>
                <a:cs typeface="Arial" panose="020B0604020202020204" pitchFamily="34" charset="0"/>
              </a:defRPr>
            </a:lvl3pPr>
            <a:lvl4pPr marL="1600200" indent="-228600">
              <a:spcBef>
                <a:spcPct val="20000"/>
              </a:spcBef>
              <a:buChar char="–"/>
              <a:defRPr sz="2000">
                <a:solidFill>
                  <a:schemeClr val="tx1"/>
                </a:solidFill>
                <a:latin typeface="Comic Sans MS" panose="030F0702030302020204" pitchFamily="66" charset="0"/>
                <a:cs typeface="Arial" panose="020B0604020202020204" pitchFamily="34" charset="0"/>
              </a:defRPr>
            </a:lvl4pPr>
            <a:lvl5pPr marL="2057400" indent="-228600">
              <a:spcBef>
                <a:spcPct val="20000"/>
              </a:spcBef>
              <a:buChar char="»"/>
              <a:defRPr sz="2000">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9pPr>
          </a:lstStyle>
          <a:p>
            <a:pPr>
              <a:spcAft>
                <a:spcPts val="0"/>
              </a:spcAft>
              <a:buNone/>
            </a:pPr>
            <a:r>
              <a:rPr lang="en-US" sz="2000" u="sng" dirty="0">
                <a:solidFill>
                  <a:schemeClr val="accent1">
                    <a:lumMod val="75000"/>
                  </a:schemeClr>
                </a:solidFill>
                <a:latin typeface="Calibri" panose="020F0502020204030204" pitchFamily="34" charset="0"/>
                <a:ea typeface="Times New Roman" panose="02020603050405020304" pitchFamily="18" charset="0"/>
                <a:cs typeface="Calibri" panose="020F0502020204030204" pitchFamily="34" charset="0"/>
              </a:rPr>
              <a:t>Language comprehension </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Necessary for both reading </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writing and only </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develops when adults talk about the world in which children live in and the books they read, songs and rhymes they sing together.</a:t>
            </a:r>
          </a:p>
          <a:p>
            <a:pPr>
              <a:spcAft>
                <a:spcPts val="0"/>
              </a:spcAft>
              <a:buNone/>
            </a:pPr>
            <a:endParaRPr lang="en-US" sz="1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buNone/>
            </a:pPr>
            <a:r>
              <a:rPr lang="en-US" sz="2000" u="sng" dirty="0">
                <a:solidFill>
                  <a:schemeClr val="accent1">
                    <a:lumMod val="75000"/>
                  </a:schemeClr>
                </a:solidFill>
                <a:latin typeface="Calibri" panose="020F0502020204030204" pitchFamily="34" charset="0"/>
                <a:ea typeface="Times New Roman" panose="02020603050405020304" pitchFamily="18" charset="0"/>
                <a:cs typeface="Calibri" panose="020F0502020204030204" pitchFamily="34" charset="0"/>
              </a:rPr>
              <a:t>Skilled word reading</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Taught later involves the decoding of unfamiliar words and the recognition of familiar words.</a:t>
            </a:r>
          </a:p>
          <a:p>
            <a:pPr marL="342900" indent="-342900">
              <a:spcAft>
                <a:spcPts val="0"/>
              </a:spcAft>
              <a:buFontTx/>
              <a:buChar char="-"/>
            </a:pPr>
            <a:endParaRPr lang="en-US" sz="8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buNone/>
            </a:pPr>
            <a:r>
              <a:rPr lang="en-US" sz="2000" u="sng" dirty="0">
                <a:solidFill>
                  <a:schemeClr val="accent1">
                    <a:lumMod val="75000"/>
                  </a:schemeClr>
                </a:solidFill>
                <a:latin typeface="Calibri" panose="020F0502020204030204" pitchFamily="34" charset="0"/>
                <a:ea typeface="Times New Roman" panose="02020603050405020304" pitchFamily="18" charset="0"/>
                <a:cs typeface="Calibri" panose="020F0502020204030204" pitchFamily="34" charset="0"/>
              </a:rPr>
              <a:t>Understanding books</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print, purpose (fiction/non-fiction), text, parts of a book, page sequencing</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Spot and suggest rhyme/syllables/initial </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sounds</a:t>
            </a:r>
          </a:p>
          <a:p>
            <a:pPr marL="342900" indent="-342900">
              <a:spcAft>
                <a:spcPts val="0"/>
              </a:spcAft>
              <a:buFontTx/>
              <a:buChar char="-"/>
            </a:pPr>
            <a:endParaRPr lang="en-US" sz="1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buNone/>
            </a:pPr>
            <a:r>
              <a:rPr lang="en-US" sz="2000" u="sng" dirty="0" smtClean="0">
                <a:solidFill>
                  <a:schemeClr val="accent1">
                    <a:lumMod val="75000"/>
                  </a:schemeClr>
                </a:solidFill>
                <a:latin typeface="Calibri" panose="020F0502020204030204" pitchFamily="34" charset="0"/>
                <a:ea typeface="Times New Roman" panose="02020603050405020304" pitchFamily="18" charset="0"/>
                <a:cs typeface="Calibri" panose="020F0502020204030204" pitchFamily="34" charset="0"/>
              </a:rPr>
              <a:t>Writing</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Use some of their print and letter knowledge in early writing for example: writing a pretend shopping list or a card mummy writing a ‘m’ at the top of their page</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Write some or all of their </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name</a:t>
            </a: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Write some letter </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accurately</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025230">
            <a:off x="320311" y="2785307"/>
            <a:ext cx="3715475" cy="2775138"/>
          </a:xfrm>
          <a:prstGeom prst="rect">
            <a:avLst/>
          </a:prstGeom>
          <a:ln w="28575">
            <a:noFill/>
          </a:ln>
        </p:spPr>
      </p:pic>
    </p:spTree>
    <p:extLst>
      <p:ext uri="{BB962C8B-B14F-4D97-AF65-F5344CB8AC3E}">
        <p14:creationId xmlns:p14="http://schemas.microsoft.com/office/powerpoint/2010/main" val="41778621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21224544">
            <a:off x="580809" y="2075148"/>
            <a:ext cx="3211857" cy="4152458"/>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62656" y="865978"/>
            <a:ext cx="4675012" cy="1061509"/>
          </a:xfrm>
        </p:spPr>
        <p:txBody>
          <a:bodyPr>
            <a:normAutofit/>
          </a:bodyPr>
          <a:lstStyle/>
          <a:p>
            <a:pPr algn="ctr"/>
            <a:r>
              <a:rPr lang="en-US" sz="3200" dirty="0" smtClean="0">
                <a:latin typeface="Bradley Hand ITC" panose="03070402050302030203" pitchFamily="66" charset="0"/>
              </a:rPr>
              <a:t>Mathematics Development</a:t>
            </a:r>
            <a:endParaRPr lang="en-US" sz="3200" dirty="0">
              <a:latin typeface="Bradley Hand ITC" panose="03070402050302030203" pitchFamily="66" charset="0"/>
            </a:endParaRP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a:xfrm>
            <a:off x="11425567" y="6025155"/>
            <a:ext cx="642257" cy="365125"/>
          </a:xfrm>
        </p:spPr>
        <p:txBody>
          <a:bodyPr/>
          <a:lstStyle/>
          <a:p>
            <a:r>
              <a:rPr lang="en-US" dirty="0" smtClean="0"/>
              <a:t>17</a:t>
            </a:r>
            <a:endParaRPr lang="en-US" dirty="0"/>
          </a:p>
        </p:txBody>
      </p:sp>
      <p:sp>
        <p:nvSpPr>
          <p:cNvPr id="11" name="TextBox 5"/>
          <p:cNvSpPr txBox="1">
            <a:spLocks noChangeArrowheads="1"/>
          </p:cNvSpPr>
          <p:nvPr/>
        </p:nvSpPr>
        <p:spPr bwMode="auto">
          <a:xfrm>
            <a:off x="5013425" y="629259"/>
            <a:ext cx="7263317"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omic Sans MS" panose="030F0702030302020204" pitchFamily="66" charset="0"/>
                <a:cs typeface="Arial" panose="020B0604020202020204" pitchFamily="34" charset="0"/>
              </a:defRPr>
            </a:lvl1pPr>
            <a:lvl2pPr marL="742950" indent="-285750">
              <a:spcBef>
                <a:spcPct val="20000"/>
              </a:spcBef>
              <a:buChar char="–"/>
              <a:defRPr sz="2800">
                <a:solidFill>
                  <a:schemeClr val="tx1"/>
                </a:solidFill>
                <a:latin typeface="Comic Sans MS" panose="030F0702030302020204" pitchFamily="66" charset="0"/>
                <a:cs typeface="Arial" panose="020B0604020202020204" pitchFamily="34" charset="0"/>
              </a:defRPr>
            </a:lvl2pPr>
            <a:lvl3pPr marL="1143000" indent="-228600">
              <a:spcBef>
                <a:spcPct val="20000"/>
              </a:spcBef>
              <a:buChar char="•"/>
              <a:defRPr sz="2400">
                <a:solidFill>
                  <a:schemeClr val="tx1"/>
                </a:solidFill>
                <a:latin typeface="Comic Sans MS" panose="030F0702030302020204" pitchFamily="66" charset="0"/>
                <a:cs typeface="Arial" panose="020B0604020202020204" pitchFamily="34" charset="0"/>
              </a:defRPr>
            </a:lvl3pPr>
            <a:lvl4pPr marL="1600200" indent="-228600">
              <a:spcBef>
                <a:spcPct val="20000"/>
              </a:spcBef>
              <a:buChar char="–"/>
              <a:defRPr sz="2000">
                <a:solidFill>
                  <a:schemeClr val="tx1"/>
                </a:solidFill>
                <a:latin typeface="Comic Sans MS" panose="030F0702030302020204" pitchFamily="66" charset="0"/>
                <a:cs typeface="Arial" panose="020B0604020202020204" pitchFamily="34" charset="0"/>
              </a:defRPr>
            </a:lvl4pPr>
            <a:lvl5pPr marL="2057400" indent="-228600">
              <a:spcBef>
                <a:spcPct val="20000"/>
              </a:spcBef>
              <a:buChar char="»"/>
              <a:defRPr sz="2000">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9pPr>
          </a:lstStyle>
          <a:p>
            <a:pPr>
              <a:spcAft>
                <a:spcPts val="0"/>
              </a:spcAft>
              <a:buNone/>
            </a:pPr>
            <a:r>
              <a:rPr lang="en-US" sz="2000" u="sng" dirty="0">
                <a:solidFill>
                  <a:srgbClr val="0070C0"/>
                </a:solidFill>
                <a:latin typeface="Calibri" panose="020F0502020204030204" pitchFamily="34" charset="0"/>
                <a:ea typeface="Times New Roman" panose="02020603050405020304" pitchFamily="18" charset="0"/>
                <a:cs typeface="Calibri" panose="020F0502020204030204" pitchFamily="34" charset="0"/>
              </a:rPr>
              <a:t>Number</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Subitising to 3 objects </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(Subitising)</a:t>
            </a: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Recite numbers past 5</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Show ‘finger numbers up to 5’</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Link numerals and amounts</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Experiment with their own symbols and marks as well as numerals</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Compare quantities ‘more than’ ‘fewer than</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marL="342900" indent="-342900">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spcAft>
                <a:spcPts val="0"/>
              </a:spcAft>
              <a:buNone/>
            </a:pPr>
            <a:r>
              <a:rPr lang="en-US" sz="2000" u="sng" dirty="0">
                <a:solidFill>
                  <a:srgbClr val="0070C0"/>
                </a:solidFill>
                <a:latin typeface="Calibri" panose="020F0502020204030204" pitchFamily="34" charset="0"/>
                <a:ea typeface="Times New Roman" panose="02020603050405020304" pitchFamily="18" charset="0"/>
                <a:cs typeface="Calibri" panose="020F0502020204030204" pitchFamily="34" charset="0"/>
              </a:rPr>
              <a:t>Shape</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Talk about and explore 2D and 3D shapes using mathematical vocabulary.</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Select shapes for building</a:t>
            </a:r>
          </a:p>
          <a:p>
            <a:pPr marL="342900" indent="-342900">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Combine shapes to make bigger ones</a:t>
            </a:r>
          </a:p>
          <a:p>
            <a:pPr marL="342900" indent="-342900" algn="just">
              <a:spcAft>
                <a:spcPts val="0"/>
              </a:spcAft>
              <a:buFontTx/>
              <a:buChar char="-"/>
            </a:pPr>
            <a:endParaRPr lang="en-US" sz="2000" dirty="0">
              <a:ea typeface="Times New Roman" panose="02020603050405020304" pitchFamily="18"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024026">
            <a:off x="467725" y="2844582"/>
            <a:ext cx="3547200" cy="2649453"/>
          </a:xfrm>
          <a:prstGeom prst="rect">
            <a:avLst/>
          </a:prstGeom>
          <a:ln w="28575">
            <a:solidFill>
              <a:srgbClr val="FF3399"/>
            </a:solidFill>
          </a:ln>
        </p:spPr>
      </p:pic>
    </p:spTree>
    <p:extLst>
      <p:ext uri="{BB962C8B-B14F-4D97-AF65-F5344CB8AC3E}">
        <p14:creationId xmlns:p14="http://schemas.microsoft.com/office/powerpoint/2010/main" val="13586730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rot="21224544">
            <a:off x="580809" y="2075148"/>
            <a:ext cx="3211857" cy="4152458"/>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51695" y="863019"/>
            <a:ext cx="4753240" cy="1061509"/>
          </a:xfrm>
        </p:spPr>
        <p:txBody>
          <a:bodyPr>
            <a:normAutofit/>
          </a:bodyPr>
          <a:lstStyle/>
          <a:p>
            <a:pPr algn="ctr"/>
            <a:r>
              <a:rPr lang="en-US" sz="3200" dirty="0" smtClean="0">
                <a:latin typeface="Bradley Hand ITC" panose="03070402050302030203" pitchFamily="66" charset="0"/>
              </a:rPr>
              <a:t>Mathematics Development</a:t>
            </a:r>
            <a:endParaRPr lang="en-US" sz="3200" dirty="0">
              <a:latin typeface="Bradley Hand ITC" panose="03070402050302030203" pitchFamily="66" charset="0"/>
            </a:endParaRP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a:xfrm>
            <a:off x="11425567" y="6025155"/>
            <a:ext cx="642257" cy="365125"/>
          </a:xfrm>
        </p:spPr>
        <p:txBody>
          <a:bodyPr/>
          <a:lstStyle/>
          <a:p>
            <a:r>
              <a:rPr lang="en-US" dirty="0" smtClean="0"/>
              <a:t>18</a:t>
            </a:r>
            <a:endParaRPr lang="en-US" dirty="0"/>
          </a:p>
        </p:txBody>
      </p:sp>
      <p:sp>
        <p:nvSpPr>
          <p:cNvPr id="11" name="TextBox 5"/>
          <p:cNvSpPr txBox="1">
            <a:spLocks noChangeArrowheads="1"/>
          </p:cNvSpPr>
          <p:nvPr/>
        </p:nvSpPr>
        <p:spPr bwMode="auto">
          <a:xfrm>
            <a:off x="5072419" y="1533827"/>
            <a:ext cx="6765620"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Comic Sans MS" panose="030F0702030302020204" pitchFamily="66" charset="0"/>
                <a:cs typeface="Arial" panose="020B0604020202020204" pitchFamily="34" charset="0"/>
              </a:defRPr>
            </a:lvl1pPr>
            <a:lvl2pPr marL="742950" indent="-285750">
              <a:spcBef>
                <a:spcPct val="20000"/>
              </a:spcBef>
              <a:buChar char="–"/>
              <a:defRPr sz="2800">
                <a:solidFill>
                  <a:schemeClr val="tx1"/>
                </a:solidFill>
                <a:latin typeface="Comic Sans MS" panose="030F0702030302020204" pitchFamily="66" charset="0"/>
                <a:cs typeface="Arial" panose="020B0604020202020204" pitchFamily="34" charset="0"/>
              </a:defRPr>
            </a:lvl2pPr>
            <a:lvl3pPr marL="1143000" indent="-228600">
              <a:spcBef>
                <a:spcPct val="20000"/>
              </a:spcBef>
              <a:buChar char="•"/>
              <a:defRPr sz="2400">
                <a:solidFill>
                  <a:schemeClr val="tx1"/>
                </a:solidFill>
                <a:latin typeface="Comic Sans MS" panose="030F0702030302020204" pitchFamily="66" charset="0"/>
                <a:cs typeface="Arial" panose="020B0604020202020204" pitchFamily="34" charset="0"/>
              </a:defRPr>
            </a:lvl3pPr>
            <a:lvl4pPr marL="1600200" indent="-228600">
              <a:spcBef>
                <a:spcPct val="20000"/>
              </a:spcBef>
              <a:buChar char="–"/>
              <a:defRPr sz="2000">
                <a:solidFill>
                  <a:schemeClr val="tx1"/>
                </a:solidFill>
                <a:latin typeface="Comic Sans MS" panose="030F0702030302020204" pitchFamily="66" charset="0"/>
                <a:cs typeface="Arial" panose="020B0604020202020204" pitchFamily="34" charset="0"/>
              </a:defRPr>
            </a:lvl4pPr>
            <a:lvl5pPr marL="2057400" indent="-228600">
              <a:spcBef>
                <a:spcPct val="20000"/>
              </a:spcBef>
              <a:buChar char="»"/>
              <a:defRPr sz="2000">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cs typeface="Arial" panose="020B0604020202020204" pitchFamily="34" charset="0"/>
              </a:defRPr>
            </a:lvl9pPr>
          </a:lstStyle>
          <a:p>
            <a:pPr algn="just">
              <a:spcAft>
                <a:spcPts val="0"/>
              </a:spcAft>
              <a:buNone/>
            </a:pPr>
            <a:r>
              <a:rPr lang="en-US" sz="2000" u="sng" dirty="0">
                <a:solidFill>
                  <a:srgbClr val="0070C0"/>
                </a:solidFill>
                <a:latin typeface="Calibri" panose="020F0502020204030204" pitchFamily="34" charset="0"/>
                <a:ea typeface="Times New Roman" panose="02020603050405020304" pitchFamily="18" charset="0"/>
                <a:cs typeface="Calibri" panose="020F0502020204030204" pitchFamily="34" charset="0"/>
              </a:rPr>
              <a:t>Position</a:t>
            </a:r>
          </a:p>
          <a:p>
            <a:pPr marL="342900" indent="-342900" algn="just">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Understand position through words alone</a:t>
            </a:r>
          </a:p>
          <a:p>
            <a:pPr marL="342900" indent="-342900" algn="just">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Describe a familiar route</a:t>
            </a:r>
          </a:p>
          <a:p>
            <a:pPr marL="342900" indent="-342900" algn="just">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Discuss the location of important places for example ‘Costa is next to the charity shop.’</a:t>
            </a:r>
          </a:p>
          <a:p>
            <a:pPr algn="just">
              <a:spcAft>
                <a:spcPts val="0"/>
              </a:spcAft>
              <a:buNone/>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algn="just">
              <a:spcAft>
                <a:spcPts val="0"/>
              </a:spcAft>
              <a:buNone/>
            </a:pPr>
            <a:r>
              <a:rPr lang="en-US" sz="2000" u="sng" dirty="0">
                <a:solidFill>
                  <a:srgbClr val="0070C0"/>
                </a:solidFill>
                <a:latin typeface="Calibri" panose="020F0502020204030204" pitchFamily="34" charset="0"/>
                <a:ea typeface="Times New Roman" panose="02020603050405020304" pitchFamily="18" charset="0"/>
                <a:cs typeface="Calibri" panose="020F0502020204030204" pitchFamily="34" charset="0"/>
              </a:rPr>
              <a:t>Measure</a:t>
            </a:r>
          </a:p>
          <a:p>
            <a:pPr algn="just">
              <a:spcAft>
                <a:spcPts val="0"/>
              </a:spcAft>
              <a:buNone/>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Make comparisons in relation to size, length, weight and capacity. </a:t>
            </a:r>
          </a:p>
          <a:p>
            <a:pPr marL="342900" indent="-342900" algn="just">
              <a:spcAft>
                <a:spcPts val="0"/>
              </a:spcAft>
              <a:buFontTx/>
              <a:buChar char="-"/>
            </a:pPr>
            <a:endParaRPr lang="en-US" sz="2000" dirty="0">
              <a:ea typeface="Times New Roman" panose="02020603050405020304" pitchFamily="18"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030984">
            <a:off x="385494" y="2766205"/>
            <a:ext cx="3635775" cy="2715609"/>
          </a:xfrm>
          <a:prstGeom prst="rect">
            <a:avLst/>
          </a:prstGeom>
          <a:ln w="28575">
            <a:solidFill>
              <a:srgbClr val="CC0099"/>
            </a:solidFill>
          </a:ln>
        </p:spPr>
      </p:pic>
    </p:spTree>
    <p:extLst>
      <p:ext uri="{BB962C8B-B14F-4D97-AF65-F5344CB8AC3E}">
        <p14:creationId xmlns:p14="http://schemas.microsoft.com/office/powerpoint/2010/main" val="27006574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291961" y="411681"/>
            <a:ext cx="4391191" cy="1268159"/>
          </a:xfrm>
        </p:spPr>
        <p:txBody>
          <a:bodyPr anchor="t">
            <a:normAutofit/>
          </a:bodyPr>
          <a:lstStyle/>
          <a:p>
            <a:pPr algn="ctr"/>
            <a:r>
              <a:rPr lang="en-US" sz="3600" dirty="0" smtClean="0">
                <a:latin typeface="Bradley Hand ITC" panose="03070402050302030203" pitchFamily="66" charset="0"/>
              </a:rPr>
              <a:t>Nursery Themes</a:t>
            </a:r>
            <a:br>
              <a:rPr lang="en-US" sz="3600" dirty="0" smtClean="0">
                <a:latin typeface="Bradley Hand ITC" panose="03070402050302030203" pitchFamily="66" charset="0"/>
              </a:rPr>
            </a:br>
            <a:r>
              <a:rPr lang="en-US" sz="3600" dirty="0" smtClean="0">
                <a:solidFill>
                  <a:srgbClr val="FFC000"/>
                </a:solidFill>
                <a:latin typeface="Bradley Hand ITC" panose="03070402050302030203" pitchFamily="66" charset="0"/>
              </a:rPr>
              <a:t>Autumn Term</a:t>
            </a:r>
            <a:endParaRPr lang="en-US" sz="3600" dirty="0">
              <a:solidFill>
                <a:srgbClr val="FFC000"/>
              </a:solidFill>
              <a:latin typeface="Bradley Hand ITC" panose="03070402050302030203" pitchFamily="66" charset="0"/>
            </a:endParaRPr>
          </a:p>
        </p:txBody>
      </p:sp>
      <p:sp>
        <p:nvSpPr>
          <p:cNvPr id="6" name="Rectangle 3"/>
          <p:cNvSpPr>
            <a:spLocks noGrp="1" noChangeArrowheads="1"/>
          </p:cNvSpPr>
          <p:nvPr>
            <p:ph type="body" sz="quarter" idx="13"/>
          </p:nvPr>
        </p:nvSpPr>
        <p:spPr>
          <a:xfrm>
            <a:off x="1946787" y="1484672"/>
            <a:ext cx="8444121" cy="5201263"/>
          </a:xfrm>
          <a:extLst/>
        </p:spPr>
        <p:txBody>
          <a:bodyPr>
            <a:normAutofit fontScale="92500" lnSpcReduction="20000"/>
          </a:bodyPr>
          <a:lstStyle/>
          <a:p>
            <a:r>
              <a:rPr lang="en-US" sz="2400" b="1" dirty="0" smtClean="0">
                <a:solidFill>
                  <a:srgbClr val="FFC000"/>
                </a:solidFill>
                <a:latin typeface="Calibri" panose="020F0502020204030204" pitchFamily="34" charset="0"/>
                <a:cs typeface="Calibri" panose="020F0502020204030204" pitchFamily="34" charset="0"/>
              </a:rPr>
              <a:t> </a:t>
            </a:r>
            <a:r>
              <a:rPr lang="en-US" sz="2400" b="1" dirty="0">
                <a:solidFill>
                  <a:srgbClr val="FFC000"/>
                </a:solidFill>
                <a:latin typeface="Calibri" panose="020F0502020204030204" pitchFamily="34" charset="0"/>
                <a:cs typeface="Calibri" panose="020F0502020204030204" pitchFamily="34" charset="0"/>
              </a:rPr>
              <a:t>~ Me in my </a:t>
            </a:r>
            <a:r>
              <a:rPr lang="en-US" sz="2400" b="1" dirty="0" smtClean="0">
                <a:solidFill>
                  <a:srgbClr val="FFC000"/>
                </a:solidFill>
                <a:latin typeface="Calibri" panose="020F0502020204030204" pitchFamily="34" charset="0"/>
                <a:cs typeface="Calibri" panose="020F0502020204030204" pitchFamily="34" charset="0"/>
              </a:rPr>
              <a:t>Nursery	 </a:t>
            </a:r>
            <a:r>
              <a:rPr lang="en-US" sz="2400" b="1" dirty="0">
                <a:solidFill>
                  <a:srgbClr val="FFC000"/>
                </a:solidFill>
                <a:latin typeface="Calibri" panose="020F0502020204030204" pitchFamily="34" charset="0"/>
                <a:cs typeface="Calibri" panose="020F0502020204030204" pitchFamily="34" charset="0"/>
              </a:rPr>
              <a:t>~ Festivals of Light</a:t>
            </a:r>
          </a:p>
          <a:p>
            <a:endParaRPr lang="en-US" sz="800" dirty="0">
              <a:latin typeface="Calibri" panose="020F0502020204030204" pitchFamily="34" charset="0"/>
              <a:cs typeface="Calibri" panose="020F0502020204030204" pitchFamily="34" charset="0"/>
            </a:endParaRPr>
          </a:p>
          <a:p>
            <a:r>
              <a:rPr lang="en-US" sz="2400" dirty="0" smtClean="0">
                <a:solidFill>
                  <a:srgbClr val="000000"/>
                </a:solidFill>
                <a:latin typeface="Calibri" panose="020F0502020204030204" pitchFamily="34" charset="0"/>
                <a:cs typeface="Calibri" panose="020F0502020204030204" pitchFamily="34" charset="0"/>
              </a:rPr>
              <a:t>Muddy Monday Sessions</a:t>
            </a:r>
            <a:endParaRPr lang="en-US" sz="2400" dirty="0">
              <a:solidFill>
                <a:srgbClr val="000000"/>
              </a:solidFill>
              <a:latin typeface="Calibri" panose="020F0502020204030204" pitchFamily="34" charset="0"/>
              <a:cs typeface="Calibri" panose="020F0502020204030204" pitchFamily="34" charset="0"/>
            </a:endParaRPr>
          </a:p>
          <a:p>
            <a:r>
              <a:rPr lang="en-US" sz="2400" dirty="0">
                <a:solidFill>
                  <a:srgbClr val="000000"/>
                </a:solidFill>
                <a:latin typeface="Calibri" panose="020F0502020204030204" pitchFamily="34" charset="0"/>
                <a:cs typeface="Calibri" panose="020F0502020204030204" pitchFamily="34" charset="0"/>
              </a:rPr>
              <a:t>Harvest Festival (Design, making and testing our fruit salads)</a:t>
            </a:r>
          </a:p>
          <a:p>
            <a:r>
              <a:rPr lang="en-US" sz="2400" dirty="0">
                <a:solidFill>
                  <a:srgbClr val="000000"/>
                </a:solidFill>
                <a:latin typeface="Calibri" panose="020F0502020204030204" pitchFamily="34" charset="0"/>
                <a:cs typeface="Calibri" panose="020F0502020204030204" pitchFamily="34" charset="0"/>
              </a:rPr>
              <a:t>Visit to the Church</a:t>
            </a:r>
          </a:p>
          <a:p>
            <a:r>
              <a:rPr lang="en-US" sz="2400" dirty="0">
                <a:solidFill>
                  <a:srgbClr val="000000"/>
                </a:solidFill>
                <a:latin typeface="Calibri" panose="020F0502020204030204" pitchFamily="34" charset="0"/>
                <a:cs typeface="Calibri" panose="020F0502020204030204" pitchFamily="34" charset="0"/>
              </a:rPr>
              <a:t>Pumpkin Week</a:t>
            </a:r>
          </a:p>
          <a:p>
            <a:r>
              <a:rPr lang="en-US" sz="2400" dirty="0" smtClean="0">
                <a:solidFill>
                  <a:srgbClr val="000000"/>
                </a:solidFill>
                <a:latin typeface="Calibri" panose="020F0502020204030204" pitchFamily="34" charset="0"/>
                <a:cs typeface="Calibri" panose="020F0502020204030204" pitchFamily="34" charset="0"/>
              </a:rPr>
              <a:t>Remembrance Day</a:t>
            </a:r>
          </a:p>
          <a:p>
            <a:r>
              <a:rPr lang="en-US" sz="2400" dirty="0" smtClean="0">
                <a:solidFill>
                  <a:srgbClr val="000000"/>
                </a:solidFill>
                <a:latin typeface="Calibri" panose="020F0502020204030204" pitchFamily="34" charset="0"/>
                <a:cs typeface="Calibri" panose="020F0502020204030204" pitchFamily="34" charset="0"/>
              </a:rPr>
              <a:t>Diwali </a:t>
            </a:r>
            <a:r>
              <a:rPr lang="en-US" sz="2400" dirty="0">
                <a:solidFill>
                  <a:srgbClr val="000000"/>
                </a:solidFill>
                <a:latin typeface="Calibri" panose="020F0502020204030204" pitchFamily="34" charset="0"/>
                <a:cs typeface="Calibri" panose="020F0502020204030204" pitchFamily="34" charset="0"/>
              </a:rPr>
              <a:t>~ </a:t>
            </a:r>
            <a:r>
              <a:rPr lang="en-US" sz="2400" dirty="0" smtClean="0">
                <a:solidFill>
                  <a:srgbClr val="000000"/>
                </a:solidFill>
                <a:latin typeface="Calibri" panose="020F0502020204030204" pitchFamily="34" charset="0"/>
                <a:cs typeface="Calibri" panose="020F0502020204030204" pitchFamily="34" charset="0"/>
              </a:rPr>
              <a:t>WC 4</a:t>
            </a:r>
            <a:r>
              <a:rPr lang="en-US" sz="2400" baseline="30000" dirty="0" smtClean="0">
                <a:solidFill>
                  <a:srgbClr val="000000"/>
                </a:solidFill>
                <a:latin typeface="Calibri" panose="020F0502020204030204" pitchFamily="34" charset="0"/>
                <a:cs typeface="Calibri" panose="020F0502020204030204" pitchFamily="34" charset="0"/>
              </a:rPr>
              <a:t>th</a:t>
            </a:r>
            <a:r>
              <a:rPr lang="en-US" sz="2400" dirty="0">
                <a:solidFill>
                  <a:srgbClr val="000000"/>
                </a:solidFill>
                <a:latin typeface="Calibri" panose="020F0502020204030204" pitchFamily="34" charset="0"/>
                <a:cs typeface="Calibri" panose="020F0502020204030204" pitchFamily="34" charset="0"/>
              </a:rPr>
              <a:t> </a:t>
            </a:r>
            <a:r>
              <a:rPr lang="en-US" sz="2400" dirty="0" smtClean="0">
                <a:solidFill>
                  <a:srgbClr val="000000"/>
                </a:solidFill>
                <a:latin typeface="Calibri" panose="020F0502020204030204" pitchFamily="34" charset="0"/>
                <a:cs typeface="Calibri" panose="020F0502020204030204" pitchFamily="34" charset="0"/>
              </a:rPr>
              <a:t>November</a:t>
            </a:r>
          </a:p>
          <a:p>
            <a:r>
              <a:rPr lang="en-US" sz="2400" dirty="0" smtClean="0">
                <a:solidFill>
                  <a:srgbClr val="000000"/>
                </a:solidFill>
                <a:latin typeface="Calibri" panose="020F0502020204030204" pitchFamily="34" charset="0"/>
                <a:cs typeface="Calibri" panose="020F0502020204030204" pitchFamily="34" charset="0"/>
              </a:rPr>
              <a:t>Bonfire Night</a:t>
            </a:r>
            <a:endParaRPr lang="en-US" sz="2400" dirty="0">
              <a:solidFill>
                <a:srgbClr val="000000"/>
              </a:solidFill>
              <a:latin typeface="Calibri" panose="020F0502020204030204" pitchFamily="34" charset="0"/>
              <a:cs typeface="Calibri" panose="020F0502020204030204" pitchFamily="34" charset="0"/>
            </a:endParaRPr>
          </a:p>
          <a:p>
            <a:r>
              <a:rPr lang="en-US" sz="2400" dirty="0">
                <a:solidFill>
                  <a:srgbClr val="000000"/>
                </a:solidFill>
                <a:latin typeface="Calibri" panose="020F0502020204030204" pitchFamily="34" charset="0"/>
                <a:cs typeface="Calibri" panose="020F0502020204030204" pitchFamily="34" charset="0"/>
              </a:rPr>
              <a:t>National Nursery Rhyme Week </a:t>
            </a:r>
            <a:r>
              <a:rPr lang="en-US" sz="2400" dirty="0" smtClean="0">
                <a:solidFill>
                  <a:srgbClr val="000000"/>
                </a:solidFill>
                <a:latin typeface="Calibri" panose="020F0502020204030204" pitchFamily="34" charset="0"/>
                <a:cs typeface="Calibri" panose="020F0502020204030204" pitchFamily="34" charset="0"/>
              </a:rPr>
              <a:t>~ 11</a:t>
            </a:r>
            <a:r>
              <a:rPr lang="en-US" sz="2400" baseline="30000" dirty="0" smtClean="0">
                <a:solidFill>
                  <a:srgbClr val="000000"/>
                </a:solidFill>
                <a:latin typeface="Calibri" panose="020F0502020204030204" pitchFamily="34" charset="0"/>
                <a:cs typeface="Calibri" panose="020F0502020204030204" pitchFamily="34" charset="0"/>
              </a:rPr>
              <a:t>th</a:t>
            </a:r>
            <a:r>
              <a:rPr lang="en-US" sz="2400" dirty="0" smtClean="0">
                <a:solidFill>
                  <a:srgbClr val="000000"/>
                </a:solidFill>
                <a:latin typeface="Calibri" panose="020F0502020204030204" pitchFamily="34" charset="0"/>
                <a:cs typeface="Calibri" panose="020F0502020204030204" pitchFamily="34" charset="0"/>
              </a:rPr>
              <a:t>-15</a:t>
            </a:r>
            <a:r>
              <a:rPr lang="en-US" sz="2400" baseline="30000" dirty="0" smtClean="0">
                <a:solidFill>
                  <a:srgbClr val="000000"/>
                </a:solidFill>
                <a:latin typeface="Calibri" panose="020F0502020204030204" pitchFamily="34" charset="0"/>
                <a:cs typeface="Calibri" panose="020F0502020204030204" pitchFamily="34" charset="0"/>
              </a:rPr>
              <a:t>th</a:t>
            </a:r>
            <a:r>
              <a:rPr lang="en-US" sz="2400" dirty="0" smtClean="0">
                <a:solidFill>
                  <a:srgbClr val="000000"/>
                </a:solidFill>
                <a:latin typeface="Calibri" panose="020F0502020204030204" pitchFamily="34" charset="0"/>
                <a:cs typeface="Calibri" panose="020F0502020204030204" pitchFamily="34" charset="0"/>
              </a:rPr>
              <a:t> </a:t>
            </a:r>
            <a:r>
              <a:rPr lang="en-US" sz="2400" dirty="0">
                <a:solidFill>
                  <a:srgbClr val="000000"/>
                </a:solidFill>
                <a:latin typeface="Calibri" panose="020F0502020204030204" pitchFamily="34" charset="0"/>
                <a:cs typeface="Calibri" panose="020F0502020204030204" pitchFamily="34" charset="0"/>
              </a:rPr>
              <a:t>November</a:t>
            </a:r>
          </a:p>
          <a:p>
            <a:r>
              <a:rPr lang="en-US" sz="2400" dirty="0">
                <a:solidFill>
                  <a:srgbClr val="000000"/>
                </a:solidFill>
                <a:latin typeface="Calibri" panose="020F0502020204030204" pitchFamily="34" charset="0"/>
                <a:cs typeface="Calibri" panose="020F0502020204030204" pitchFamily="34" charset="0"/>
              </a:rPr>
              <a:t>Monday </a:t>
            </a:r>
            <a:r>
              <a:rPr lang="en-US" sz="2400" dirty="0" smtClean="0">
                <a:solidFill>
                  <a:srgbClr val="000000"/>
                </a:solidFill>
                <a:latin typeface="Calibri" panose="020F0502020204030204" pitchFamily="34" charset="0"/>
                <a:cs typeface="Calibri" panose="020F0502020204030204" pitchFamily="34" charset="0"/>
              </a:rPr>
              <a:t>11</a:t>
            </a:r>
            <a:r>
              <a:rPr lang="en-US" sz="2400" baseline="30000" dirty="0" smtClean="0">
                <a:solidFill>
                  <a:srgbClr val="000000"/>
                </a:solidFill>
                <a:latin typeface="Calibri" panose="020F0502020204030204" pitchFamily="34" charset="0"/>
                <a:cs typeface="Calibri" panose="020F0502020204030204" pitchFamily="34" charset="0"/>
              </a:rPr>
              <a:t>th</a:t>
            </a:r>
            <a:r>
              <a:rPr lang="en-US" sz="2400" dirty="0" smtClean="0">
                <a:solidFill>
                  <a:srgbClr val="000000"/>
                </a:solidFill>
                <a:latin typeface="Calibri" panose="020F0502020204030204" pitchFamily="34" charset="0"/>
                <a:cs typeface="Calibri" panose="020F0502020204030204" pitchFamily="34" charset="0"/>
              </a:rPr>
              <a:t> </a:t>
            </a:r>
            <a:r>
              <a:rPr lang="en-US" sz="2400" dirty="0">
                <a:solidFill>
                  <a:srgbClr val="000000"/>
                </a:solidFill>
                <a:latin typeface="Calibri" panose="020F0502020204030204" pitchFamily="34" charset="0"/>
                <a:cs typeface="Calibri" panose="020F0502020204030204" pitchFamily="34" charset="0"/>
              </a:rPr>
              <a:t>November ~ Dress up as your favourite nursery rhyme character</a:t>
            </a:r>
          </a:p>
          <a:p>
            <a:r>
              <a:rPr lang="en-US" sz="2400" dirty="0">
                <a:solidFill>
                  <a:srgbClr val="000000"/>
                </a:solidFill>
                <a:latin typeface="Calibri" panose="020F0502020204030204" pitchFamily="34" charset="0"/>
                <a:cs typeface="Calibri" panose="020F0502020204030204" pitchFamily="34" charset="0"/>
              </a:rPr>
              <a:t>Anti – Bullying Week  ~ Odd Sock </a:t>
            </a:r>
            <a:r>
              <a:rPr lang="en-US" sz="2400" dirty="0" smtClean="0">
                <a:solidFill>
                  <a:srgbClr val="000000"/>
                </a:solidFill>
                <a:latin typeface="Calibri" panose="020F0502020204030204" pitchFamily="34" charset="0"/>
                <a:cs typeface="Calibri" panose="020F0502020204030204" pitchFamily="34" charset="0"/>
              </a:rPr>
              <a:t>Day 11</a:t>
            </a:r>
            <a:r>
              <a:rPr lang="en-US" sz="2400" baseline="30000" dirty="0" smtClean="0">
                <a:solidFill>
                  <a:srgbClr val="000000"/>
                </a:solidFill>
                <a:latin typeface="Calibri" panose="020F0502020204030204" pitchFamily="34" charset="0"/>
                <a:cs typeface="Calibri" panose="020F0502020204030204" pitchFamily="34" charset="0"/>
              </a:rPr>
              <a:t>th</a:t>
            </a:r>
            <a:r>
              <a:rPr lang="en-US" sz="2400" dirty="0" smtClean="0">
                <a:solidFill>
                  <a:srgbClr val="000000"/>
                </a:solidFill>
                <a:latin typeface="Calibri" panose="020F0502020204030204" pitchFamily="34" charset="0"/>
                <a:cs typeface="Calibri" panose="020F0502020204030204" pitchFamily="34" charset="0"/>
              </a:rPr>
              <a:t> – 15</a:t>
            </a:r>
            <a:r>
              <a:rPr lang="en-US" sz="2400" baseline="30000" dirty="0" smtClean="0">
                <a:solidFill>
                  <a:srgbClr val="000000"/>
                </a:solidFill>
                <a:latin typeface="Calibri" panose="020F0502020204030204" pitchFamily="34" charset="0"/>
                <a:cs typeface="Calibri" panose="020F0502020204030204" pitchFamily="34" charset="0"/>
              </a:rPr>
              <a:t>th</a:t>
            </a:r>
            <a:r>
              <a:rPr lang="en-US" sz="2400" dirty="0" smtClean="0">
                <a:solidFill>
                  <a:srgbClr val="000000"/>
                </a:solidFill>
                <a:latin typeface="Calibri" panose="020F0502020204030204" pitchFamily="34" charset="0"/>
                <a:cs typeface="Calibri" panose="020F0502020204030204" pitchFamily="34" charset="0"/>
              </a:rPr>
              <a:t> November</a:t>
            </a:r>
            <a:endParaRPr lang="en-US" sz="2400" dirty="0">
              <a:solidFill>
                <a:srgbClr val="000000"/>
              </a:solidFill>
              <a:latin typeface="Calibri" panose="020F0502020204030204" pitchFamily="34" charset="0"/>
              <a:cs typeface="Calibri" panose="020F0502020204030204" pitchFamily="34" charset="0"/>
            </a:endParaRPr>
          </a:p>
          <a:p>
            <a:r>
              <a:rPr lang="en-US" sz="2400" dirty="0">
                <a:solidFill>
                  <a:srgbClr val="000000"/>
                </a:solidFill>
                <a:latin typeface="Calibri" panose="020F0502020204030204" pitchFamily="34" charset="0"/>
                <a:cs typeface="Calibri" panose="020F0502020204030204" pitchFamily="34" charset="0"/>
              </a:rPr>
              <a:t>Children in Need ~ </a:t>
            </a:r>
            <a:r>
              <a:rPr lang="en-US" sz="2400" dirty="0" smtClean="0">
                <a:solidFill>
                  <a:srgbClr val="000000"/>
                </a:solidFill>
                <a:latin typeface="Calibri" panose="020F0502020204030204" pitchFamily="34" charset="0"/>
                <a:cs typeface="Calibri" panose="020F0502020204030204" pitchFamily="34" charset="0"/>
              </a:rPr>
              <a:t>15</a:t>
            </a:r>
            <a:r>
              <a:rPr lang="en-US" sz="2400" baseline="30000" dirty="0" smtClean="0">
                <a:solidFill>
                  <a:srgbClr val="000000"/>
                </a:solidFill>
                <a:latin typeface="Calibri" panose="020F0502020204030204" pitchFamily="34" charset="0"/>
                <a:cs typeface="Calibri" panose="020F0502020204030204" pitchFamily="34" charset="0"/>
              </a:rPr>
              <a:t>th</a:t>
            </a:r>
            <a:r>
              <a:rPr lang="en-US" sz="2400" dirty="0" smtClean="0">
                <a:solidFill>
                  <a:srgbClr val="000000"/>
                </a:solidFill>
                <a:latin typeface="Calibri" panose="020F0502020204030204" pitchFamily="34" charset="0"/>
                <a:cs typeface="Calibri" panose="020F0502020204030204" pitchFamily="34" charset="0"/>
              </a:rPr>
              <a:t> </a:t>
            </a:r>
            <a:r>
              <a:rPr lang="en-US" sz="2400" dirty="0">
                <a:solidFill>
                  <a:srgbClr val="000000"/>
                </a:solidFill>
                <a:latin typeface="Calibri" panose="020F0502020204030204" pitchFamily="34" charset="0"/>
                <a:cs typeface="Calibri" panose="020F0502020204030204" pitchFamily="34" charset="0"/>
              </a:rPr>
              <a:t>November</a:t>
            </a:r>
          </a:p>
          <a:p>
            <a:r>
              <a:rPr lang="en-US" sz="2400" dirty="0">
                <a:solidFill>
                  <a:srgbClr val="000000"/>
                </a:solidFill>
                <a:latin typeface="Calibri" panose="020F0502020204030204" pitchFamily="34" charset="0"/>
                <a:cs typeface="Calibri" panose="020F0502020204030204" pitchFamily="34" charset="0"/>
              </a:rPr>
              <a:t>Nursery Nativity Carol Service ~ Monday </a:t>
            </a:r>
            <a:r>
              <a:rPr lang="en-US" sz="2400" dirty="0" smtClean="0">
                <a:solidFill>
                  <a:srgbClr val="000000"/>
                </a:solidFill>
                <a:latin typeface="Calibri" panose="020F0502020204030204" pitchFamily="34" charset="0"/>
                <a:cs typeface="Calibri" panose="020F0502020204030204" pitchFamily="34" charset="0"/>
              </a:rPr>
              <a:t>16</a:t>
            </a:r>
            <a:r>
              <a:rPr lang="en-US" sz="2400" baseline="30000" dirty="0" smtClean="0">
                <a:solidFill>
                  <a:srgbClr val="000000"/>
                </a:solidFill>
                <a:latin typeface="Calibri" panose="020F0502020204030204" pitchFamily="34" charset="0"/>
                <a:cs typeface="Calibri" panose="020F0502020204030204" pitchFamily="34" charset="0"/>
              </a:rPr>
              <a:t>th</a:t>
            </a:r>
            <a:r>
              <a:rPr lang="en-US" sz="2400" dirty="0" smtClean="0">
                <a:solidFill>
                  <a:srgbClr val="000000"/>
                </a:solidFill>
                <a:latin typeface="Calibri" panose="020F0502020204030204" pitchFamily="34" charset="0"/>
                <a:cs typeface="Calibri" panose="020F0502020204030204" pitchFamily="34" charset="0"/>
              </a:rPr>
              <a:t> </a:t>
            </a:r>
            <a:r>
              <a:rPr lang="en-US" sz="2400" dirty="0">
                <a:solidFill>
                  <a:srgbClr val="000000"/>
                </a:solidFill>
                <a:latin typeface="Calibri" panose="020F0502020204030204" pitchFamily="34" charset="0"/>
                <a:cs typeface="Calibri" panose="020F0502020204030204" pitchFamily="34" charset="0"/>
              </a:rPr>
              <a:t>December </a:t>
            </a:r>
          </a:p>
        </p:txBody>
      </p:sp>
      <p:sp>
        <p:nvSpPr>
          <p:cNvPr id="7"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360388" y="5985153"/>
            <a:ext cx="642257" cy="365125"/>
          </a:xfrm>
        </p:spPr>
        <p:txBody>
          <a:bodyPr/>
          <a:lstStyle/>
          <a:p>
            <a:r>
              <a:rPr lang="en-US" dirty="0" smtClean="0"/>
              <a:t>19</a:t>
            </a:r>
            <a:endParaRPr lang="en-US" dirty="0"/>
          </a:p>
        </p:txBody>
      </p:sp>
    </p:spTree>
    <p:extLst>
      <p:ext uri="{BB962C8B-B14F-4D97-AF65-F5344CB8AC3E}">
        <p14:creationId xmlns:p14="http://schemas.microsoft.com/office/powerpoint/2010/main" val="11222145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291961" y="411681"/>
            <a:ext cx="4391191" cy="1268159"/>
          </a:xfrm>
        </p:spPr>
        <p:txBody>
          <a:bodyPr anchor="t">
            <a:normAutofit/>
          </a:bodyPr>
          <a:lstStyle/>
          <a:p>
            <a:pPr algn="ctr"/>
            <a:r>
              <a:rPr lang="en-US" sz="3600" dirty="0" smtClean="0">
                <a:latin typeface="Bradley Hand ITC" panose="03070402050302030203" pitchFamily="66" charset="0"/>
              </a:rPr>
              <a:t>Nursery Themes</a:t>
            </a:r>
            <a:br>
              <a:rPr lang="en-US" sz="3600" dirty="0" smtClean="0">
                <a:latin typeface="Bradley Hand ITC" panose="03070402050302030203" pitchFamily="66" charset="0"/>
              </a:rPr>
            </a:br>
            <a:r>
              <a:rPr lang="en-US" sz="3600" dirty="0" smtClean="0">
                <a:solidFill>
                  <a:srgbClr val="00B050"/>
                </a:solidFill>
                <a:latin typeface="Bradley Hand ITC" panose="03070402050302030203" pitchFamily="66" charset="0"/>
              </a:rPr>
              <a:t>Spring Term</a:t>
            </a:r>
            <a:endParaRPr lang="en-US" sz="3600" dirty="0">
              <a:solidFill>
                <a:srgbClr val="00B050"/>
              </a:solidFill>
              <a:latin typeface="Bradley Hand ITC" panose="03070402050302030203" pitchFamily="66" charset="0"/>
            </a:endParaRPr>
          </a:p>
        </p:txBody>
      </p:sp>
      <p:sp>
        <p:nvSpPr>
          <p:cNvPr id="6" name="Rectangle 3"/>
          <p:cNvSpPr>
            <a:spLocks noGrp="1" noChangeArrowheads="1"/>
          </p:cNvSpPr>
          <p:nvPr>
            <p:ph type="body" sz="quarter" idx="13"/>
          </p:nvPr>
        </p:nvSpPr>
        <p:spPr>
          <a:xfrm>
            <a:off x="1946787" y="1484672"/>
            <a:ext cx="8444121" cy="5201263"/>
          </a:xfrm>
          <a:extLst/>
        </p:spPr>
        <p:txBody>
          <a:bodyPr>
            <a:normAutofit/>
          </a:bodyPr>
          <a:lstStyle/>
          <a:p>
            <a:r>
              <a:rPr lang="en-US" sz="2200" b="1" dirty="0" smtClean="0">
                <a:solidFill>
                  <a:srgbClr val="00B050"/>
                </a:solidFill>
                <a:latin typeface="Calibri" panose="020F0502020204030204" pitchFamily="34" charset="0"/>
                <a:cs typeface="Calibri" panose="020F0502020204030204" pitchFamily="34" charset="0"/>
              </a:rPr>
              <a:t>  </a:t>
            </a:r>
            <a:r>
              <a:rPr lang="en-US" sz="2200" b="1" dirty="0">
                <a:solidFill>
                  <a:srgbClr val="00B050"/>
                </a:solidFill>
                <a:latin typeface="Calibri" panose="020F0502020204030204" pitchFamily="34" charset="0"/>
                <a:cs typeface="Calibri" panose="020F0502020204030204" pitchFamily="34" charset="0"/>
              </a:rPr>
              <a:t>~ Brrr It’s Cold Outside     ~ Here, There and Everywhere</a:t>
            </a:r>
          </a:p>
          <a:p>
            <a:endParaRPr lang="en-US" sz="1050" dirty="0">
              <a:latin typeface="Calibri" panose="020F0502020204030204" pitchFamily="34" charset="0"/>
              <a:cs typeface="Calibri" panose="020F0502020204030204" pitchFamily="34" charset="0"/>
            </a:endParaRPr>
          </a:p>
          <a:p>
            <a:r>
              <a:rPr lang="en-US" sz="2200" dirty="0">
                <a:solidFill>
                  <a:srgbClr val="000000"/>
                </a:solidFill>
                <a:latin typeface="Calibri" panose="020F0502020204030204" pitchFamily="34" charset="0"/>
                <a:cs typeface="Calibri" panose="020F0502020204030204" pitchFamily="34" charset="0"/>
              </a:rPr>
              <a:t>Chinese New Year ~ </a:t>
            </a:r>
            <a:r>
              <a:rPr lang="en-US" sz="2200" dirty="0" smtClean="0">
                <a:solidFill>
                  <a:srgbClr val="000000"/>
                </a:solidFill>
                <a:latin typeface="Calibri" panose="020F0502020204030204" pitchFamily="34" charset="0"/>
                <a:cs typeface="Calibri" panose="020F0502020204030204" pitchFamily="34" charset="0"/>
              </a:rPr>
              <a:t>29</a:t>
            </a:r>
            <a:r>
              <a:rPr lang="en-US" sz="2200" baseline="30000" dirty="0" smtClean="0">
                <a:solidFill>
                  <a:srgbClr val="000000"/>
                </a:solidFill>
                <a:latin typeface="Calibri" panose="020F0502020204030204" pitchFamily="34" charset="0"/>
                <a:cs typeface="Calibri" panose="020F0502020204030204" pitchFamily="34" charset="0"/>
              </a:rPr>
              <a:t>th</a:t>
            </a:r>
            <a:r>
              <a:rPr lang="en-US" sz="2200" dirty="0" smtClean="0">
                <a:solidFill>
                  <a:srgbClr val="000000"/>
                </a:solidFill>
                <a:latin typeface="Calibri" panose="020F0502020204030204" pitchFamily="34" charset="0"/>
                <a:cs typeface="Calibri" panose="020F0502020204030204" pitchFamily="34" charset="0"/>
              </a:rPr>
              <a:t> January</a:t>
            </a:r>
            <a:endParaRPr lang="en-US" sz="2200" dirty="0">
              <a:solidFill>
                <a:srgbClr val="000000"/>
              </a:solidFill>
              <a:latin typeface="Calibri" panose="020F0502020204030204" pitchFamily="34" charset="0"/>
              <a:cs typeface="Calibri" panose="020F0502020204030204" pitchFamily="34" charset="0"/>
            </a:endParaRPr>
          </a:p>
          <a:p>
            <a:r>
              <a:rPr lang="en-US" sz="2200" dirty="0">
                <a:solidFill>
                  <a:srgbClr val="000000"/>
                </a:solidFill>
                <a:latin typeface="Calibri" panose="020F0502020204030204" pitchFamily="34" charset="0"/>
                <a:cs typeface="Calibri" panose="020F0502020204030204" pitchFamily="34" charset="0"/>
              </a:rPr>
              <a:t>Transport Day ~ Dress up as a someone who uses a mode of transport for their job. ~ Monday 24</a:t>
            </a:r>
            <a:r>
              <a:rPr lang="en-US" sz="2200" baseline="30000" dirty="0">
                <a:solidFill>
                  <a:srgbClr val="000000"/>
                </a:solidFill>
                <a:latin typeface="Calibri" panose="020F0502020204030204" pitchFamily="34" charset="0"/>
                <a:cs typeface="Calibri" panose="020F0502020204030204" pitchFamily="34" charset="0"/>
              </a:rPr>
              <a:t>th</a:t>
            </a:r>
            <a:r>
              <a:rPr lang="en-US" sz="2200" dirty="0">
                <a:solidFill>
                  <a:srgbClr val="000000"/>
                </a:solidFill>
                <a:latin typeface="Calibri" panose="020F0502020204030204" pitchFamily="34" charset="0"/>
                <a:cs typeface="Calibri" panose="020F0502020204030204" pitchFamily="34" charset="0"/>
              </a:rPr>
              <a:t> February</a:t>
            </a:r>
          </a:p>
          <a:p>
            <a:r>
              <a:rPr lang="en-US" sz="2200" dirty="0" smtClean="0">
                <a:solidFill>
                  <a:srgbClr val="000000"/>
                </a:solidFill>
                <a:latin typeface="Calibri" panose="020F0502020204030204" pitchFamily="34" charset="0"/>
                <a:cs typeface="Calibri" panose="020F0502020204030204" pitchFamily="34" charset="0"/>
              </a:rPr>
              <a:t>World </a:t>
            </a:r>
            <a:r>
              <a:rPr lang="en-US" sz="2200" dirty="0">
                <a:solidFill>
                  <a:srgbClr val="000000"/>
                </a:solidFill>
                <a:latin typeface="Calibri" panose="020F0502020204030204" pitchFamily="34" charset="0"/>
                <a:cs typeface="Calibri" panose="020F0502020204030204" pitchFamily="34" charset="0"/>
              </a:rPr>
              <a:t>Book Day ~ </a:t>
            </a:r>
            <a:r>
              <a:rPr lang="en-US" sz="2200" dirty="0" smtClean="0">
                <a:solidFill>
                  <a:srgbClr val="000000"/>
                </a:solidFill>
                <a:latin typeface="Calibri" panose="020F0502020204030204" pitchFamily="34" charset="0"/>
                <a:cs typeface="Calibri" panose="020F0502020204030204" pitchFamily="34" charset="0"/>
              </a:rPr>
              <a:t>6</a:t>
            </a:r>
            <a:r>
              <a:rPr lang="en-US" sz="2200" baseline="30000" dirty="0" smtClean="0">
                <a:solidFill>
                  <a:srgbClr val="000000"/>
                </a:solidFill>
                <a:latin typeface="Calibri" panose="020F0502020204030204" pitchFamily="34" charset="0"/>
                <a:cs typeface="Calibri" panose="020F0502020204030204" pitchFamily="34" charset="0"/>
              </a:rPr>
              <a:t>th</a:t>
            </a:r>
            <a:r>
              <a:rPr lang="en-US" sz="2200" dirty="0" smtClean="0">
                <a:solidFill>
                  <a:srgbClr val="000000"/>
                </a:solidFill>
                <a:latin typeface="Calibri" panose="020F0502020204030204" pitchFamily="34" charset="0"/>
                <a:cs typeface="Calibri" panose="020F0502020204030204" pitchFamily="34" charset="0"/>
              </a:rPr>
              <a:t> </a:t>
            </a:r>
            <a:r>
              <a:rPr lang="en-US" sz="2200" dirty="0">
                <a:solidFill>
                  <a:srgbClr val="000000"/>
                </a:solidFill>
                <a:latin typeface="Calibri" panose="020F0502020204030204" pitchFamily="34" charset="0"/>
                <a:cs typeface="Calibri" panose="020F0502020204030204" pitchFamily="34" charset="0"/>
              </a:rPr>
              <a:t>March</a:t>
            </a:r>
          </a:p>
          <a:p>
            <a:r>
              <a:rPr lang="en-US" sz="2200" dirty="0">
                <a:solidFill>
                  <a:srgbClr val="000000"/>
                </a:solidFill>
                <a:latin typeface="Calibri" panose="020F0502020204030204" pitchFamily="34" charset="0"/>
                <a:cs typeface="Calibri" panose="020F0502020204030204" pitchFamily="34" charset="0"/>
              </a:rPr>
              <a:t>Red Nose Day ~ </a:t>
            </a:r>
            <a:r>
              <a:rPr lang="en-US" sz="2200" dirty="0" smtClean="0">
                <a:solidFill>
                  <a:srgbClr val="000000"/>
                </a:solidFill>
                <a:latin typeface="Calibri" panose="020F0502020204030204" pitchFamily="34" charset="0"/>
                <a:cs typeface="Calibri" panose="020F0502020204030204" pitchFamily="34" charset="0"/>
              </a:rPr>
              <a:t>21st </a:t>
            </a:r>
            <a:r>
              <a:rPr lang="en-US" sz="2200" dirty="0">
                <a:solidFill>
                  <a:srgbClr val="000000"/>
                </a:solidFill>
                <a:latin typeface="Calibri" panose="020F0502020204030204" pitchFamily="34" charset="0"/>
                <a:cs typeface="Calibri" panose="020F0502020204030204" pitchFamily="34" charset="0"/>
              </a:rPr>
              <a:t>March</a:t>
            </a:r>
          </a:p>
          <a:p>
            <a:r>
              <a:rPr lang="en-US" sz="2200" dirty="0">
                <a:solidFill>
                  <a:srgbClr val="000000"/>
                </a:solidFill>
                <a:latin typeface="Calibri" panose="020F0502020204030204" pitchFamily="34" charset="0"/>
                <a:cs typeface="Calibri" panose="020F0502020204030204" pitchFamily="34" charset="0"/>
              </a:rPr>
              <a:t>Mothering Sunday ~ </a:t>
            </a:r>
            <a:r>
              <a:rPr lang="en-US" sz="2200" dirty="0" smtClean="0">
                <a:solidFill>
                  <a:srgbClr val="000000"/>
                </a:solidFill>
                <a:latin typeface="Calibri" panose="020F0502020204030204" pitchFamily="34" charset="0"/>
                <a:cs typeface="Calibri" panose="020F0502020204030204" pitchFamily="34" charset="0"/>
              </a:rPr>
              <a:t>30</a:t>
            </a:r>
            <a:r>
              <a:rPr lang="en-US" sz="2200" baseline="30000" dirty="0" smtClean="0">
                <a:solidFill>
                  <a:srgbClr val="000000"/>
                </a:solidFill>
                <a:latin typeface="Calibri" panose="020F0502020204030204" pitchFamily="34" charset="0"/>
                <a:cs typeface="Calibri" panose="020F0502020204030204" pitchFamily="34" charset="0"/>
              </a:rPr>
              <a:t>th</a:t>
            </a:r>
            <a:r>
              <a:rPr lang="en-US" sz="2200" dirty="0" smtClean="0">
                <a:solidFill>
                  <a:srgbClr val="000000"/>
                </a:solidFill>
                <a:latin typeface="Calibri" panose="020F0502020204030204" pitchFamily="34" charset="0"/>
                <a:cs typeface="Calibri" panose="020F0502020204030204" pitchFamily="34" charset="0"/>
              </a:rPr>
              <a:t> </a:t>
            </a:r>
            <a:r>
              <a:rPr lang="en-US" sz="2200" dirty="0">
                <a:solidFill>
                  <a:srgbClr val="000000"/>
                </a:solidFill>
                <a:latin typeface="Calibri" panose="020F0502020204030204" pitchFamily="34" charset="0"/>
                <a:cs typeface="Calibri" panose="020F0502020204030204" pitchFamily="34" charset="0"/>
              </a:rPr>
              <a:t>March</a:t>
            </a:r>
          </a:p>
          <a:p>
            <a:r>
              <a:rPr lang="en-US" sz="2200" dirty="0" smtClean="0">
                <a:solidFill>
                  <a:srgbClr val="000000"/>
                </a:solidFill>
                <a:latin typeface="Calibri" panose="020F0502020204030204" pitchFamily="34" charset="0"/>
                <a:cs typeface="Calibri" panose="020F0502020204030204" pitchFamily="34" charset="0"/>
              </a:rPr>
              <a:t>Car </a:t>
            </a:r>
            <a:r>
              <a:rPr lang="en-US" sz="2200" dirty="0">
                <a:solidFill>
                  <a:srgbClr val="000000"/>
                </a:solidFill>
                <a:latin typeface="Calibri" panose="020F0502020204030204" pitchFamily="34" charset="0"/>
                <a:cs typeface="Calibri" panose="020F0502020204030204" pitchFamily="34" charset="0"/>
              </a:rPr>
              <a:t>exploration</a:t>
            </a:r>
          </a:p>
          <a:p>
            <a:r>
              <a:rPr lang="en-US" sz="2200" dirty="0">
                <a:solidFill>
                  <a:srgbClr val="000000"/>
                </a:solidFill>
                <a:latin typeface="Calibri" panose="020F0502020204030204" pitchFamily="34" charset="0"/>
                <a:cs typeface="Calibri" panose="020F0502020204030204" pitchFamily="34" charset="0"/>
              </a:rPr>
              <a:t>Special visits from professionals who use different modes of </a:t>
            </a:r>
            <a:r>
              <a:rPr lang="en-US" sz="2200" dirty="0" smtClean="0">
                <a:solidFill>
                  <a:srgbClr val="000000"/>
                </a:solidFill>
                <a:latin typeface="Calibri" panose="020F0502020204030204" pitchFamily="34" charset="0"/>
                <a:cs typeface="Calibri" panose="020F0502020204030204" pitchFamily="34" charset="0"/>
              </a:rPr>
              <a:t>transport.</a:t>
            </a:r>
            <a:endParaRPr lang="en-US" sz="2200" dirty="0">
              <a:solidFill>
                <a:srgbClr val="000000"/>
              </a:solidFill>
              <a:latin typeface="Calibri" panose="020F0502020204030204" pitchFamily="34" charset="0"/>
              <a:cs typeface="Calibri" panose="020F0502020204030204" pitchFamily="34" charset="0"/>
            </a:endParaRPr>
          </a:p>
          <a:p>
            <a:r>
              <a:rPr lang="en-US" sz="2200" dirty="0">
                <a:solidFill>
                  <a:srgbClr val="000000"/>
                </a:solidFill>
                <a:latin typeface="Calibri" panose="020F0502020204030204" pitchFamily="34" charset="0"/>
                <a:cs typeface="Calibri" panose="020F0502020204030204" pitchFamily="34" charset="0"/>
              </a:rPr>
              <a:t>The Green Cross Code</a:t>
            </a:r>
          </a:p>
          <a:p>
            <a:r>
              <a:rPr lang="en-US" sz="2200" dirty="0">
                <a:solidFill>
                  <a:srgbClr val="000000"/>
                </a:solidFill>
                <a:latin typeface="Calibri" panose="020F0502020204030204" pitchFamily="34" charset="0"/>
                <a:cs typeface="Calibri" panose="020F0502020204030204" pitchFamily="34" charset="0"/>
              </a:rPr>
              <a:t>Easter Week</a:t>
            </a:r>
          </a:p>
        </p:txBody>
      </p:sp>
      <p:sp>
        <p:nvSpPr>
          <p:cNvPr id="7"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360388" y="5985153"/>
            <a:ext cx="642257" cy="365125"/>
          </a:xfrm>
        </p:spPr>
        <p:txBody>
          <a:bodyPr/>
          <a:lstStyle/>
          <a:p>
            <a:r>
              <a:rPr lang="en-US" dirty="0" smtClean="0"/>
              <a:t>20</a:t>
            </a:r>
            <a:endParaRPr lang="en-US" dirty="0"/>
          </a:p>
        </p:txBody>
      </p:sp>
    </p:spTree>
    <p:extLst>
      <p:ext uri="{BB962C8B-B14F-4D97-AF65-F5344CB8AC3E}">
        <p14:creationId xmlns:p14="http://schemas.microsoft.com/office/powerpoint/2010/main" val="10507649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291961" y="411681"/>
            <a:ext cx="4391191" cy="1268159"/>
          </a:xfrm>
        </p:spPr>
        <p:txBody>
          <a:bodyPr anchor="t">
            <a:normAutofit/>
          </a:bodyPr>
          <a:lstStyle/>
          <a:p>
            <a:pPr algn="ctr"/>
            <a:r>
              <a:rPr lang="en-US" sz="3600" dirty="0" smtClean="0">
                <a:latin typeface="Bradley Hand ITC" panose="03070402050302030203" pitchFamily="66" charset="0"/>
              </a:rPr>
              <a:t>Nursery Themes</a:t>
            </a:r>
            <a:br>
              <a:rPr lang="en-US" sz="3600" dirty="0" smtClean="0">
                <a:latin typeface="Bradley Hand ITC" panose="03070402050302030203" pitchFamily="66" charset="0"/>
              </a:rPr>
            </a:br>
            <a:r>
              <a:rPr lang="en-US" sz="3600" dirty="0" smtClean="0">
                <a:solidFill>
                  <a:srgbClr val="FF66FF"/>
                </a:solidFill>
                <a:latin typeface="Bradley Hand ITC" panose="03070402050302030203" pitchFamily="66" charset="0"/>
              </a:rPr>
              <a:t>Summer Term</a:t>
            </a:r>
            <a:endParaRPr lang="en-US" sz="3600" dirty="0">
              <a:solidFill>
                <a:srgbClr val="FF66FF"/>
              </a:solidFill>
              <a:latin typeface="Bradley Hand ITC" panose="03070402050302030203" pitchFamily="66" charset="0"/>
            </a:endParaRPr>
          </a:p>
        </p:txBody>
      </p:sp>
      <p:sp>
        <p:nvSpPr>
          <p:cNvPr id="6" name="Rectangle 3"/>
          <p:cNvSpPr>
            <a:spLocks noGrp="1" noChangeArrowheads="1"/>
          </p:cNvSpPr>
          <p:nvPr>
            <p:ph type="body" sz="quarter" idx="13"/>
          </p:nvPr>
        </p:nvSpPr>
        <p:spPr>
          <a:xfrm>
            <a:off x="1946787" y="1526226"/>
            <a:ext cx="8444121" cy="4500480"/>
          </a:xfrm>
          <a:extLst/>
        </p:spPr>
        <p:txBody>
          <a:bodyPr>
            <a:normAutofit lnSpcReduction="10000"/>
          </a:bodyPr>
          <a:lstStyle/>
          <a:p>
            <a:r>
              <a:rPr lang="en-US" sz="2200" b="1" dirty="0" smtClean="0">
                <a:solidFill>
                  <a:srgbClr val="FFC000"/>
                </a:solidFill>
                <a:latin typeface="Calibri" panose="020F0502020204030204" pitchFamily="34" charset="0"/>
                <a:cs typeface="Calibri" panose="020F0502020204030204" pitchFamily="34" charset="0"/>
              </a:rPr>
              <a:t> </a:t>
            </a:r>
            <a:r>
              <a:rPr lang="en-US" sz="2200" b="1" dirty="0">
                <a:solidFill>
                  <a:srgbClr val="FF66FF"/>
                </a:solidFill>
                <a:latin typeface="Calibri" panose="020F0502020204030204" pitchFamily="34" charset="0"/>
                <a:cs typeface="Calibri" panose="020F0502020204030204" pitchFamily="34" charset="0"/>
              </a:rPr>
              <a:t>~ All Creatures Great and Small      ~ Once upon a time…</a:t>
            </a:r>
          </a:p>
          <a:p>
            <a:endParaRPr lang="en-US" sz="2200" dirty="0">
              <a:latin typeface="Calibri" panose="020F0502020204030204" pitchFamily="34" charset="0"/>
              <a:cs typeface="Calibri" panose="020F0502020204030204" pitchFamily="34" charset="0"/>
            </a:endParaRPr>
          </a:p>
          <a:p>
            <a:r>
              <a:rPr lang="en-US" sz="2200" dirty="0">
                <a:solidFill>
                  <a:srgbClr val="000000"/>
                </a:solidFill>
                <a:latin typeface="Calibri" panose="020F0502020204030204" pitchFamily="34" charset="0"/>
                <a:cs typeface="Calibri" panose="020F0502020204030204" pitchFamily="34" charset="0"/>
              </a:rPr>
              <a:t>Dress up as an animal day ~ Monday 8</a:t>
            </a:r>
            <a:r>
              <a:rPr lang="en-US" sz="2200" baseline="30000" dirty="0">
                <a:solidFill>
                  <a:srgbClr val="000000"/>
                </a:solidFill>
                <a:latin typeface="Calibri" panose="020F0502020204030204" pitchFamily="34" charset="0"/>
                <a:cs typeface="Calibri" panose="020F0502020204030204" pitchFamily="34" charset="0"/>
              </a:rPr>
              <a:t>th</a:t>
            </a:r>
            <a:r>
              <a:rPr lang="en-US" sz="2200" dirty="0">
                <a:solidFill>
                  <a:srgbClr val="000000"/>
                </a:solidFill>
                <a:latin typeface="Calibri" panose="020F0502020204030204" pitchFamily="34" charset="0"/>
                <a:cs typeface="Calibri" panose="020F0502020204030204" pitchFamily="34" charset="0"/>
              </a:rPr>
              <a:t> April </a:t>
            </a:r>
          </a:p>
          <a:p>
            <a:r>
              <a:rPr lang="en-US" sz="2200" dirty="0">
                <a:solidFill>
                  <a:srgbClr val="000000"/>
                </a:solidFill>
                <a:latin typeface="Calibri" panose="020F0502020204030204" pitchFamily="34" charset="0"/>
                <a:cs typeface="Calibri" panose="020F0502020204030204" pitchFamily="34" charset="0"/>
              </a:rPr>
              <a:t>Angela's Animal Antics Visit</a:t>
            </a:r>
          </a:p>
          <a:p>
            <a:r>
              <a:rPr lang="en-US" sz="2200" dirty="0">
                <a:solidFill>
                  <a:srgbClr val="000000"/>
                </a:solidFill>
                <a:latin typeface="Calibri" panose="020F0502020204030204" pitchFamily="34" charset="0"/>
                <a:cs typeface="Calibri" panose="020F0502020204030204" pitchFamily="34" charset="0"/>
              </a:rPr>
              <a:t>Ellie the dog </a:t>
            </a:r>
            <a:r>
              <a:rPr lang="en-US" sz="2200" dirty="0" smtClean="0">
                <a:solidFill>
                  <a:srgbClr val="000000"/>
                </a:solidFill>
                <a:latin typeface="Calibri" panose="020F0502020204030204" pitchFamily="34" charset="0"/>
                <a:cs typeface="Calibri" panose="020F0502020204030204" pitchFamily="34" charset="0"/>
              </a:rPr>
              <a:t>visit</a:t>
            </a:r>
            <a:endParaRPr lang="en-US" sz="2200" dirty="0">
              <a:solidFill>
                <a:srgbClr val="000000"/>
              </a:solidFill>
              <a:latin typeface="Calibri" panose="020F0502020204030204" pitchFamily="34" charset="0"/>
              <a:cs typeface="Calibri" panose="020F0502020204030204" pitchFamily="34" charset="0"/>
            </a:endParaRPr>
          </a:p>
          <a:p>
            <a:r>
              <a:rPr lang="en-US" sz="2200" dirty="0">
                <a:solidFill>
                  <a:srgbClr val="000000"/>
                </a:solidFill>
                <a:latin typeface="Calibri" panose="020F0502020204030204" pitchFamily="34" charset="0"/>
                <a:cs typeface="Calibri" panose="020F0502020204030204" pitchFamily="34" charset="0"/>
              </a:rPr>
              <a:t>Welcoming and looking after our new Nursery pets</a:t>
            </a:r>
          </a:p>
          <a:p>
            <a:r>
              <a:rPr lang="en-US" sz="2200" dirty="0">
                <a:solidFill>
                  <a:srgbClr val="000000"/>
                </a:solidFill>
                <a:latin typeface="Calibri" panose="020F0502020204030204" pitchFamily="34" charset="0"/>
                <a:cs typeface="Calibri" panose="020F0502020204030204" pitchFamily="34" charset="0"/>
              </a:rPr>
              <a:t>Family story time visits</a:t>
            </a:r>
          </a:p>
          <a:p>
            <a:r>
              <a:rPr lang="en-US" sz="2200" dirty="0">
                <a:solidFill>
                  <a:srgbClr val="000000"/>
                </a:solidFill>
                <a:latin typeface="Calibri" panose="020F0502020204030204" pitchFamily="34" charset="0"/>
                <a:cs typeface="Calibri" panose="020F0502020204030204" pitchFamily="34" charset="0"/>
              </a:rPr>
              <a:t>Story time </a:t>
            </a:r>
            <a:r>
              <a:rPr lang="en-US" sz="2200" dirty="0" smtClean="0">
                <a:solidFill>
                  <a:srgbClr val="000000"/>
                </a:solidFill>
                <a:latin typeface="Calibri" panose="020F0502020204030204" pitchFamily="34" charset="0"/>
                <a:cs typeface="Calibri" panose="020F0502020204030204" pitchFamily="34" charset="0"/>
              </a:rPr>
              <a:t>workshop/live performance</a:t>
            </a:r>
            <a:endParaRPr lang="en-US" sz="2200" dirty="0">
              <a:solidFill>
                <a:srgbClr val="000000"/>
              </a:solidFill>
              <a:latin typeface="Calibri" panose="020F0502020204030204" pitchFamily="34" charset="0"/>
              <a:cs typeface="Calibri" panose="020F0502020204030204" pitchFamily="34" charset="0"/>
            </a:endParaRPr>
          </a:p>
          <a:p>
            <a:r>
              <a:rPr lang="en-US" sz="2200" dirty="0">
                <a:solidFill>
                  <a:srgbClr val="000000"/>
                </a:solidFill>
                <a:latin typeface="Calibri" panose="020F0502020204030204" pitchFamily="34" charset="0"/>
                <a:cs typeface="Calibri" panose="020F0502020204030204" pitchFamily="34" charset="0"/>
              </a:rPr>
              <a:t>Sports Day ~ Monday 1</a:t>
            </a:r>
            <a:r>
              <a:rPr lang="en-US" sz="2200" baseline="30000" dirty="0">
                <a:solidFill>
                  <a:srgbClr val="000000"/>
                </a:solidFill>
                <a:latin typeface="Calibri" panose="020F0502020204030204" pitchFamily="34" charset="0"/>
                <a:cs typeface="Calibri" panose="020F0502020204030204" pitchFamily="34" charset="0"/>
              </a:rPr>
              <a:t>st</a:t>
            </a:r>
            <a:r>
              <a:rPr lang="en-US" sz="2200" dirty="0">
                <a:solidFill>
                  <a:srgbClr val="000000"/>
                </a:solidFill>
                <a:latin typeface="Calibri" panose="020F0502020204030204" pitchFamily="34" charset="0"/>
                <a:cs typeface="Calibri" panose="020F0502020204030204" pitchFamily="34" charset="0"/>
              </a:rPr>
              <a:t> July (Reserve dates 2</a:t>
            </a:r>
            <a:r>
              <a:rPr lang="en-US" sz="2200" baseline="30000" dirty="0">
                <a:solidFill>
                  <a:srgbClr val="000000"/>
                </a:solidFill>
                <a:latin typeface="Calibri" panose="020F0502020204030204" pitchFamily="34" charset="0"/>
                <a:cs typeface="Calibri" panose="020F0502020204030204" pitchFamily="34" charset="0"/>
              </a:rPr>
              <a:t>nd</a:t>
            </a:r>
            <a:r>
              <a:rPr lang="en-US" sz="2200" dirty="0">
                <a:solidFill>
                  <a:srgbClr val="000000"/>
                </a:solidFill>
                <a:latin typeface="Calibri" panose="020F0502020204030204" pitchFamily="34" charset="0"/>
                <a:cs typeface="Calibri" panose="020F0502020204030204" pitchFamily="34" charset="0"/>
              </a:rPr>
              <a:t>/3rd</a:t>
            </a:r>
            <a:r>
              <a:rPr lang="en-US" sz="2200" dirty="0" smtClean="0">
                <a:solidFill>
                  <a:srgbClr val="000000"/>
                </a:solidFill>
                <a:latin typeface="Calibri" panose="020F0502020204030204" pitchFamily="34" charset="0"/>
                <a:cs typeface="Calibri" panose="020F0502020204030204" pitchFamily="34" charset="0"/>
              </a:rPr>
              <a:t>)</a:t>
            </a:r>
          </a:p>
          <a:p>
            <a:r>
              <a:rPr lang="en-US" sz="2200" dirty="0" smtClean="0">
                <a:solidFill>
                  <a:srgbClr val="000000"/>
                </a:solidFill>
                <a:latin typeface="Calibri" panose="020F0502020204030204" pitchFamily="34" charset="0"/>
                <a:cs typeface="Calibri" panose="020F0502020204030204" pitchFamily="34" charset="0"/>
              </a:rPr>
              <a:t>Transition to Reception</a:t>
            </a:r>
          </a:p>
          <a:p>
            <a:r>
              <a:rPr lang="en-US" sz="2200" dirty="0" smtClean="0">
                <a:solidFill>
                  <a:srgbClr val="000000"/>
                </a:solidFill>
                <a:latin typeface="Calibri" panose="020F0502020204030204" pitchFamily="34" charset="0"/>
                <a:cs typeface="Calibri" panose="020F0502020204030204" pitchFamily="34" charset="0"/>
              </a:rPr>
              <a:t>Celebrating our time in Nursery ~ Graduation</a:t>
            </a:r>
          </a:p>
        </p:txBody>
      </p:sp>
      <p:sp>
        <p:nvSpPr>
          <p:cNvPr id="7"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360388" y="5985153"/>
            <a:ext cx="642257" cy="365125"/>
          </a:xfrm>
        </p:spPr>
        <p:txBody>
          <a:bodyPr/>
          <a:lstStyle/>
          <a:p>
            <a:r>
              <a:rPr lang="en-US" dirty="0" smtClean="0"/>
              <a:t>21</a:t>
            </a:r>
            <a:endParaRPr lang="en-US" dirty="0"/>
          </a:p>
        </p:txBody>
      </p:sp>
    </p:spTree>
    <p:extLst>
      <p:ext uri="{BB962C8B-B14F-4D97-AF65-F5344CB8AC3E}">
        <p14:creationId xmlns:p14="http://schemas.microsoft.com/office/powerpoint/2010/main" val="15465164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200" dirty="0" smtClean="0">
                <a:latin typeface="Bradley Hand ITC" panose="03070402050302030203" pitchFamily="66" charset="0"/>
              </a:rPr>
              <a:t>Curriculum Newsletter</a:t>
            </a:r>
            <a:endParaRPr lang="en-GB" sz="3200" dirty="0"/>
          </a:p>
        </p:txBody>
      </p:sp>
      <p:pic>
        <p:nvPicPr>
          <p:cNvPr id="6" name="Picture 5"/>
          <p:cNvPicPr>
            <a:picLocks noChangeAspect="1"/>
          </p:cNvPicPr>
          <p:nvPr/>
        </p:nvPicPr>
        <p:blipFill rotWithShape="1">
          <a:blip r:embed="rId2"/>
          <a:srcRect t="998"/>
          <a:stretch/>
        </p:blipFill>
        <p:spPr>
          <a:xfrm>
            <a:off x="1924189" y="1322772"/>
            <a:ext cx="3739764" cy="5279761"/>
          </a:xfrm>
          <a:prstGeom prst="rect">
            <a:avLst/>
          </a:prstGeom>
        </p:spPr>
      </p:pic>
      <p:pic>
        <p:nvPicPr>
          <p:cNvPr id="8" name="Picture 7"/>
          <p:cNvPicPr>
            <a:picLocks noChangeAspect="1"/>
          </p:cNvPicPr>
          <p:nvPr/>
        </p:nvPicPr>
        <p:blipFill>
          <a:blip r:embed="rId3"/>
          <a:stretch>
            <a:fillRect/>
          </a:stretch>
        </p:blipFill>
        <p:spPr>
          <a:xfrm>
            <a:off x="5956917" y="1302653"/>
            <a:ext cx="3701988" cy="5299880"/>
          </a:xfrm>
          <a:prstGeom prst="rect">
            <a:avLst/>
          </a:prstGeom>
        </p:spPr>
      </p:pic>
    </p:spTree>
    <p:extLst>
      <p:ext uri="{BB962C8B-B14F-4D97-AF65-F5344CB8AC3E}">
        <p14:creationId xmlns:p14="http://schemas.microsoft.com/office/powerpoint/2010/main" val="19361700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BE29131-0256-478D-B4FF-734E0F94CF66}"/>
              </a:ext>
            </a:extLst>
          </p:cNvPr>
          <p:cNvSpPr>
            <a:spLocks noGrp="1"/>
          </p:cNvSpPr>
          <p:nvPr>
            <p:ph type="sldNum" sz="quarter" idx="12"/>
          </p:nvPr>
        </p:nvSpPr>
        <p:spPr>
          <a:xfrm>
            <a:off x="11409549" y="6044146"/>
            <a:ext cx="642257" cy="365125"/>
          </a:xfrm>
        </p:spPr>
        <p:txBody>
          <a:bodyPr/>
          <a:lstStyle/>
          <a:p>
            <a:r>
              <a:rPr lang="en-US" dirty="0" smtClean="0"/>
              <a:t>22</a:t>
            </a:r>
            <a:endParaRPr lang="en-US" dirty="0"/>
          </a:p>
        </p:txBody>
      </p:sp>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rot="21180000">
            <a:off x="249623" y="599090"/>
            <a:ext cx="4391191" cy="849515"/>
          </a:xfrm>
        </p:spPr>
        <p:txBody>
          <a:bodyPr anchor="t">
            <a:normAutofit fontScale="90000"/>
          </a:bodyPr>
          <a:lstStyle/>
          <a:p>
            <a:pPr algn="ctr"/>
            <a:r>
              <a:rPr lang="en-US" sz="3600" dirty="0" smtClean="0">
                <a:latin typeface="Bradley Hand ITC" panose="03070402050302030203" pitchFamily="66" charset="0"/>
              </a:rPr>
              <a:t>Parental Involvement</a:t>
            </a:r>
            <a:br>
              <a:rPr lang="en-US" sz="3600" dirty="0" smtClean="0">
                <a:latin typeface="Bradley Hand ITC" panose="03070402050302030203" pitchFamily="66" charset="0"/>
              </a:rPr>
            </a:br>
            <a:r>
              <a:rPr lang="en-US" sz="2700" dirty="0" smtClean="0">
                <a:latin typeface="Bradley Hand ITC" panose="03070402050302030203" pitchFamily="66" charset="0"/>
              </a:rPr>
              <a:t>WOW Moment Books</a:t>
            </a:r>
            <a:endParaRPr lang="en-US" sz="2700" dirty="0">
              <a:latin typeface="Bradley Hand ITC" panose="03070402050302030203" pitchFamily="66" charset="0"/>
            </a:endParaRPr>
          </a:p>
        </p:txBody>
      </p:sp>
      <p:sp>
        <p:nvSpPr>
          <p:cNvPr id="6" name="TextBox 5"/>
          <p:cNvSpPr txBox="1"/>
          <p:nvPr/>
        </p:nvSpPr>
        <p:spPr>
          <a:xfrm>
            <a:off x="1872259" y="1617328"/>
            <a:ext cx="8333626" cy="4708981"/>
          </a:xfrm>
          <a:prstGeom prst="rect">
            <a:avLst/>
          </a:prstGeom>
          <a:noFill/>
        </p:spPr>
        <p:txBody>
          <a:bodyPr wrap="square" rtlCol="0">
            <a:spAutoFit/>
          </a:bodyPr>
          <a:lstStyle/>
          <a:p>
            <a:pPr marL="342900" indent="-342900" algn="just">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Provide you with the opportunity to contribute to your child’s learning journey, as they travel through the school year. Each half term we ask you to focus on one area of learning.</a:t>
            </a:r>
          </a:p>
          <a:p>
            <a:pPr marL="342900" indent="-342900" algn="just">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lgn="just">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They aim to complement the achievements we see your child make in school and give you the opportunity to share how they show you their learning at home. </a:t>
            </a:r>
          </a:p>
          <a:p>
            <a:pPr marL="342900" indent="-342900" algn="just">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lgn="just">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It will also provide you with a lovely record of all those momentous and ‘WOW’ moments that your child has conquered as they grow and learn new things.</a:t>
            </a:r>
          </a:p>
          <a:p>
            <a:pPr marL="342900" indent="-342900" algn="just">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342900" indent="-342900" algn="just">
              <a:spcAft>
                <a:spcPts val="0"/>
              </a:spcAft>
              <a:buFontTx/>
              <a:buChar char="-"/>
            </a:pP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Wow books will be sent home this </a:t>
            </a:r>
            <a:r>
              <a:rPr lang="en-US" sz="2000" b="1" dirty="0">
                <a:solidFill>
                  <a:srgbClr val="0070C0"/>
                </a:solidFill>
                <a:latin typeface="Calibri" panose="020F0502020204030204" pitchFamily="34" charset="0"/>
                <a:ea typeface="Times New Roman" panose="02020603050405020304" pitchFamily="18" charset="0"/>
                <a:cs typeface="Calibri" panose="020F0502020204030204" pitchFamily="34" charset="0"/>
              </a:rPr>
              <a:t>Friday </a:t>
            </a:r>
            <a:r>
              <a:rPr lang="en-US" sz="2000" b="1" dirty="0" smtClean="0">
                <a:solidFill>
                  <a:srgbClr val="0070C0"/>
                </a:solidFill>
                <a:latin typeface="Calibri" panose="020F0502020204030204" pitchFamily="34" charset="0"/>
                <a:ea typeface="Times New Roman" panose="02020603050405020304" pitchFamily="18" charset="0"/>
                <a:cs typeface="Calibri" panose="020F0502020204030204" pitchFamily="34" charset="0"/>
              </a:rPr>
              <a:t>25</a:t>
            </a:r>
            <a:r>
              <a:rPr lang="en-US" sz="2000" b="1" baseline="30000" dirty="0" smtClean="0">
                <a:solidFill>
                  <a:srgbClr val="0070C0"/>
                </a:solidFill>
                <a:latin typeface="Calibri" panose="020F0502020204030204" pitchFamily="34" charset="0"/>
                <a:ea typeface="Times New Roman" panose="02020603050405020304" pitchFamily="18" charset="0"/>
                <a:cs typeface="Calibri" panose="020F0502020204030204" pitchFamily="34" charset="0"/>
              </a:rPr>
              <a:t>th</a:t>
            </a:r>
            <a:r>
              <a:rPr lang="en-US" sz="2000" b="1" dirty="0" smtClean="0">
                <a:solidFill>
                  <a:srgbClr val="0070C0"/>
                </a:solidFill>
                <a:latin typeface="Calibri" panose="020F0502020204030204" pitchFamily="34" charset="0"/>
                <a:ea typeface="Times New Roman" panose="02020603050405020304" pitchFamily="18" charset="0"/>
                <a:cs typeface="Calibri" panose="020F0502020204030204" pitchFamily="34" charset="0"/>
              </a:rPr>
              <a:t> </a:t>
            </a:r>
            <a:r>
              <a:rPr lang="en-US" sz="2000" b="1" dirty="0">
                <a:solidFill>
                  <a:srgbClr val="0070C0"/>
                </a:solidFill>
                <a:latin typeface="Calibri" panose="020F0502020204030204" pitchFamily="34" charset="0"/>
                <a:ea typeface="Times New Roman" panose="02020603050405020304" pitchFamily="18" charset="0"/>
                <a:cs typeface="Calibri" panose="020F0502020204030204" pitchFamily="34" charset="0"/>
              </a:rPr>
              <a:t>October</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and collected just before the end of next half term</a:t>
            </a:r>
            <a:r>
              <a:rPr lang="en-US" sz="20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marL="342900" indent="-342900" algn="just">
              <a:spcAft>
                <a:spcPts val="0"/>
              </a:spcAft>
              <a:buFontTx/>
              <a:buChar char="-"/>
            </a:pPr>
            <a:endPar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0450733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516747" y="1030618"/>
            <a:ext cx="3933620" cy="617853"/>
          </a:xfrm>
        </p:spPr>
        <p:txBody>
          <a:bodyPr>
            <a:normAutofit/>
          </a:bodyPr>
          <a:lstStyle/>
          <a:p>
            <a:pPr algn="ctr"/>
            <a:r>
              <a:rPr lang="en-US" sz="3600" dirty="0" smtClean="0">
                <a:latin typeface="Bradley Hand ITC" panose="03070402050302030203" pitchFamily="66" charset="0"/>
              </a:rPr>
              <a:t>Special Balloons</a:t>
            </a:r>
            <a:endParaRPr lang="en-US" sz="3600" dirty="0">
              <a:latin typeface="Bradley Hand ITC" panose="03070402050302030203" pitchFamily="66" charset="0"/>
            </a:endParaRP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172511" y="2379406"/>
            <a:ext cx="5343385" cy="3931543"/>
          </a:xfrm>
        </p:spPr>
        <p:txBody>
          <a:bodyPr>
            <a:noAutofit/>
          </a:bodyPr>
          <a:lstStyle/>
          <a:p>
            <a:pPr marL="342900" indent="-342900">
              <a:buFontTx/>
              <a:buChar char="-"/>
            </a:pPr>
            <a:r>
              <a:rPr lang="en-GB" sz="2000" dirty="0">
                <a:solidFill>
                  <a:srgbClr val="000000"/>
                </a:solidFill>
                <a:latin typeface="Calibri" panose="020F0502020204030204" pitchFamily="34" charset="0"/>
                <a:cs typeface="Calibri" panose="020F0502020204030204" pitchFamily="34" charset="0"/>
              </a:rPr>
              <a:t>These balloons can be used to record any special moments that happen at home. These may include sleeping in their own bed, brushing their teeth, writing some letters for the first time, helping around the house, riding a bike or getting themselves dressed in the morning. Whatever it is we would love to hear about it.</a:t>
            </a:r>
          </a:p>
          <a:p>
            <a:pPr>
              <a:buNone/>
            </a:pPr>
            <a:endParaRPr lang="en-GB" sz="2000" dirty="0">
              <a:solidFill>
                <a:srgbClr val="000000"/>
              </a:solidFill>
              <a:latin typeface="Calibri" panose="020F0502020204030204" pitchFamily="34" charset="0"/>
              <a:cs typeface="Calibri" panose="020F0502020204030204" pitchFamily="34" charset="0"/>
            </a:endParaRPr>
          </a:p>
          <a:p>
            <a:pPr marL="342900" indent="-342900">
              <a:buFontTx/>
              <a:buChar char="-"/>
            </a:pPr>
            <a:r>
              <a:rPr lang="en-GB" sz="2000" dirty="0">
                <a:solidFill>
                  <a:srgbClr val="000000"/>
                </a:solidFill>
                <a:latin typeface="Calibri" panose="020F0502020204030204" pitchFamily="34" charset="0"/>
                <a:cs typeface="Calibri" panose="020F0502020204030204" pitchFamily="34" charset="0"/>
              </a:rPr>
              <a:t>Special balloons will be shared in your child’s key worker group and will placed on to their learning board before being put into the children’s scrapbooks.</a:t>
            </a:r>
          </a:p>
          <a:p>
            <a:pPr marL="0" indent="0" algn="ctr">
              <a:buNone/>
              <a:defRPr/>
            </a:pPr>
            <a:endParaRPr lang="en-GB" altLang="en-US" sz="2200" dirty="0">
              <a:solidFill>
                <a:srgbClr val="0070C0"/>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11458710" y="6036168"/>
            <a:ext cx="642257" cy="365125"/>
          </a:xfrm>
        </p:spPr>
        <p:txBody>
          <a:bodyPr/>
          <a:lstStyle/>
          <a:p>
            <a:r>
              <a:rPr lang="en-US" dirty="0" smtClean="0"/>
              <a:t>23</a:t>
            </a:r>
            <a:endParaRPr lang="en-US" dirty="0"/>
          </a:p>
        </p:txBody>
      </p:sp>
      <p:sp>
        <p:nvSpPr>
          <p:cNvPr id="7" name="Picture Placeholder 6"/>
          <p:cNvSpPr>
            <a:spLocks noGrp="1"/>
          </p:cNvSpPr>
          <p:nvPr>
            <p:ph type="pic" sz="quarter" idx="14"/>
          </p:nvPr>
        </p:nvSpPr>
        <p:spPr/>
      </p:sp>
      <p:pic>
        <p:nvPicPr>
          <p:cNvPr id="5124" name="Picture 4" descr="Image preview"/>
          <p:cNvPicPr>
            <a:picLocks noChangeAspect="1" noChangeArrowheads="1"/>
          </p:cNvPicPr>
          <p:nvPr/>
        </p:nvPicPr>
        <p:blipFill rotWithShape="1">
          <a:blip r:embed="rId3">
            <a:extLst>
              <a:ext uri="{28A0092B-C50C-407E-A947-70E740481C1C}">
                <a14:useLocalDpi xmlns:a14="http://schemas.microsoft.com/office/drawing/2010/main" val="0"/>
              </a:ext>
            </a:extLst>
          </a:blip>
          <a:srcRect t="2498" b="9758"/>
          <a:stretch/>
        </p:blipFill>
        <p:spPr bwMode="auto">
          <a:xfrm rot="719814">
            <a:off x="6345183" y="182554"/>
            <a:ext cx="4728763" cy="5532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5184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p:txBody>
          <a:bodyPr/>
          <a:lstStyle/>
          <a:p>
            <a:r>
              <a:rPr lang="en-US" dirty="0" smtClean="0">
                <a:latin typeface="Bradley Hand ITC" panose="03070402050302030203" pitchFamily="66" charset="0"/>
              </a:rPr>
              <a:t>Thank You</a:t>
            </a:r>
            <a:endParaRPr lang="en-US" dirty="0">
              <a:latin typeface="Bradley Hand ITC" panose="03070402050302030203" pitchFamily="66"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24</a:t>
            </a:fld>
            <a:endParaRPr lang="en-US" dirty="0"/>
          </a:p>
        </p:txBody>
      </p:sp>
      <p:pic>
        <p:nvPicPr>
          <p:cNvPr id="4" name="Picture Placeholder 3"/>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4271" b="4271"/>
          <a:stretch>
            <a:fillRect/>
          </a:stretch>
        </p:blipFill>
        <p:spPr>
          <a:xfrm>
            <a:off x="3365500" y="793750"/>
            <a:ext cx="8826500" cy="6064250"/>
          </a:xfrm>
        </p:spPr>
      </p:pic>
    </p:spTree>
    <p:extLst>
      <p:ext uri="{BB962C8B-B14F-4D97-AF65-F5344CB8AC3E}">
        <p14:creationId xmlns:p14="http://schemas.microsoft.com/office/powerpoint/2010/main" val="24399472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F6C8FF-3D90-457B-9108-406F928CD7CB}">
  <ds:schemaRefs>
    <ds:schemaRef ds:uri="16c05727-aa75-4e4a-9b5f-8a80a1165891"/>
    <ds:schemaRef ds:uri="http://schemas.microsoft.com/office/2006/documentManagement/types"/>
    <ds:schemaRef ds:uri="http://purl.org/dc/dcmitype/"/>
    <ds:schemaRef ds:uri="http://schemas.microsoft.com/office/2006/metadata/properties"/>
    <ds:schemaRef ds:uri="http://purl.org/dc/terms/"/>
    <ds:schemaRef ds:uri="http://purl.org/dc/elements/1.1/"/>
    <ds:schemaRef ds:uri="http://schemas.openxmlformats.org/package/2006/metadata/core-properties"/>
    <ds:schemaRef ds:uri="71af3243-3dd4-4a8d-8c0d-dd76da1f02a5"/>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1834</Words>
  <Application>Microsoft Office PowerPoint</Application>
  <PresentationFormat>Widescreen</PresentationFormat>
  <Paragraphs>204</Paragraphs>
  <Slides>24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Bradley Hand ITC</vt:lpstr>
      <vt:lpstr>Calibri</vt:lpstr>
      <vt:lpstr>Comic Sans MS</vt:lpstr>
      <vt:lpstr>Franklin Gothic Book</vt:lpstr>
      <vt:lpstr>Times New Roman</vt:lpstr>
      <vt:lpstr>Office Theme</vt:lpstr>
      <vt:lpstr>An introduction to Nursery</vt:lpstr>
      <vt:lpstr>Our Christian Vision</vt:lpstr>
      <vt:lpstr>S.M.I.L.E Agenda</vt:lpstr>
      <vt:lpstr>What is the EYFS?</vt:lpstr>
      <vt:lpstr>The Early Years Foundation Stage</vt:lpstr>
      <vt:lpstr>Children’s Development ~ Nursery</vt:lpstr>
      <vt:lpstr>PowerPoint Presentation</vt:lpstr>
      <vt:lpstr>PowerPoint Presentation</vt:lpstr>
      <vt:lpstr>EYFS Provision</vt:lpstr>
      <vt:lpstr>The Role of the Adult</vt:lpstr>
      <vt:lpstr>The Role of the Adult</vt:lpstr>
      <vt:lpstr>Communication and Language</vt:lpstr>
      <vt:lpstr>Personal, Social and Emotional Development</vt:lpstr>
      <vt:lpstr>Physical Development</vt:lpstr>
      <vt:lpstr>Literacy Development</vt:lpstr>
      <vt:lpstr>Mathematics Development</vt:lpstr>
      <vt:lpstr>Mathematics Development</vt:lpstr>
      <vt:lpstr>Nursery Themes Autumn Term</vt:lpstr>
      <vt:lpstr>Nursery Themes Spring Term</vt:lpstr>
      <vt:lpstr>Nursery Themes Summer Term</vt:lpstr>
      <vt:lpstr>Curriculum Newsletter</vt:lpstr>
      <vt:lpstr>Parental Involvement WOW Moment Books</vt:lpstr>
      <vt:lpstr>Special Balloons</vt:lpstr>
      <vt:lpstr>Thank You</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2023-02-05T21:04:57Z</dcterms:created>
  <dcterms:modified xsi:type="dcterms:W3CDTF">2024-10-07T13:42:20Z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