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5" r:id="rId7"/>
    <p:sldId id="266"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9" d="100"/>
          <a:sy n="89" d="100"/>
        </p:scale>
        <p:origin x="21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AE6A763-7B60-4BDE-A77E-2DFFE7DBC222}"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2247779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E6A763-7B60-4BDE-A77E-2DFFE7DBC222}"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441429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E6A763-7B60-4BDE-A77E-2DFFE7DBC222}"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876814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AE6A763-7B60-4BDE-A77E-2DFFE7DBC222}" type="datetimeFigureOut">
              <a:rPr lang="en-GB" smtClean="0"/>
              <a:t>01/10/2025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1469842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AE6A763-7B60-4BDE-A77E-2DFFE7DBC222}" type="datetimeFigureOut">
              <a:rPr lang="en-GB" smtClean="0"/>
              <a:t>01/10/2025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2071521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AE6A763-7B60-4BDE-A77E-2DFFE7DBC222}" type="datetimeFigureOut">
              <a:rPr lang="en-GB" smtClean="0"/>
              <a:t>01/10/2025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592954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E6A763-7B60-4BDE-A77E-2DFFE7DBC222}" type="datetimeFigureOut">
              <a:rPr lang="en-GB" smtClean="0"/>
              <a:t>01/10/2025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1637199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AE6A763-7B60-4BDE-A77E-2DFFE7DBC222}" type="datetimeFigureOut">
              <a:rPr lang="en-GB" smtClean="0"/>
              <a:t>01/10/2025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4048420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AE6A763-7B60-4BDE-A77E-2DFFE7DBC222}" type="datetimeFigureOut">
              <a:rPr lang="en-GB" smtClean="0"/>
              <a:t>01/10/2025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4154615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E6A763-7B60-4BDE-A77E-2DFFE7DBC222}"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617507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E6A763-7B60-4BDE-A77E-2DFFE7DBC222}"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D7CAB-2960-42C7-8A8D-E80318AA8D8B}" type="slidenum">
              <a:rPr lang="en-GB" smtClean="0"/>
              <a:t>‹#›</a:t>
            </a:fld>
            <a:endParaRPr lang="en-GB"/>
          </a:p>
        </p:txBody>
      </p:sp>
    </p:spTree>
    <p:extLst>
      <p:ext uri="{BB962C8B-B14F-4D97-AF65-F5344CB8AC3E}">
        <p14:creationId xmlns:p14="http://schemas.microsoft.com/office/powerpoint/2010/main" val="2366733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E6A763-7B60-4BDE-A77E-2DFFE7DBC222}" type="datetimeFigureOut">
              <a:rPr lang="en-GB" smtClean="0"/>
              <a:t>01/10/2025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8D7CAB-2960-42C7-8A8D-E80318AA8D8B}" type="slidenum">
              <a:rPr lang="en-GB" smtClean="0"/>
              <a:t>‹#›</a:t>
            </a:fld>
            <a:endParaRPr lang="en-GB"/>
          </a:p>
        </p:txBody>
      </p:sp>
    </p:spTree>
    <p:extLst>
      <p:ext uri="{BB962C8B-B14F-4D97-AF65-F5344CB8AC3E}">
        <p14:creationId xmlns:p14="http://schemas.microsoft.com/office/powerpoint/2010/main" val="2059630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a:solidFill>
            <a:schemeClr val="bg1"/>
          </a:solidFill>
          <a:ln w="15875">
            <a:solidFill>
              <a:srgbClr val="C00000"/>
            </a:solidFill>
          </a:ln>
        </p:spPr>
        <p:txBody>
          <a:bodyPr>
            <a:normAutofit/>
          </a:bodyPr>
          <a:lstStyle/>
          <a:p>
            <a:pPr algn="ctr"/>
            <a:r>
              <a:rPr lang="en-GB" sz="5400" b="1" dirty="0" err="1">
                <a:solidFill>
                  <a:srgbClr val="700000"/>
                </a:solidFill>
                <a:latin typeface="+mn-lt"/>
              </a:rPr>
              <a:t>Knowle</a:t>
            </a:r>
            <a:r>
              <a:rPr lang="en-GB" sz="5400" b="1" dirty="0">
                <a:solidFill>
                  <a:srgbClr val="700000"/>
                </a:solidFill>
                <a:latin typeface="+mn-lt"/>
              </a:rPr>
              <a:t> CE Primary Academy</a:t>
            </a:r>
            <a:br>
              <a:rPr lang="en-GB" sz="5400" b="1" dirty="0">
                <a:solidFill>
                  <a:srgbClr val="700000"/>
                </a:solidFill>
                <a:latin typeface="+mn-lt"/>
              </a:rPr>
            </a:br>
            <a:r>
              <a:rPr lang="en-GB" sz="3100" b="1" i="1" dirty="0">
                <a:solidFill>
                  <a:srgbClr val="700000"/>
                </a:solidFill>
                <a:latin typeface="+mn-lt"/>
              </a:rPr>
              <a:t>Growing in God’s Love; Flourishing Together</a:t>
            </a:r>
            <a:endParaRPr lang="en-GB" sz="5400" b="1" i="1" dirty="0">
              <a:solidFill>
                <a:srgbClr val="700000"/>
              </a:solidFill>
              <a:latin typeface="+mn-lt"/>
            </a:endParaRPr>
          </a:p>
        </p:txBody>
      </p:sp>
      <p:sp>
        <p:nvSpPr>
          <p:cNvPr id="3" name="Content Placeholder 2"/>
          <p:cNvSpPr>
            <a:spLocks noGrp="1"/>
          </p:cNvSpPr>
          <p:nvPr>
            <p:ph idx="1"/>
          </p:nvPr>
        </p:nvSpPr>
        <p:spPr/>
        <p:txBody>
          <a:bodyPr>
            <a:normAutofit lnSpcReduction="10000"/>
          </a:bodyPr>
          <a:lstStyle/>
          <a:p>
            <a:pPr marL="0" indent="0" algn="ctr">
              <a:buNone/>
            </a:pPr>
            <a:endParaRPr lang="en-GB" sz="4800" dirty="0">
              <a:solidFill>
                <a:srgbClr val="700000"/>
              </a:solidFill>
            </a:endParaRPr>
          </a:p>
          <a:p>
            <a:pPr marL="0" indent="0" algn="ctr">
              <a:buNone/>
            </a:pPr>
            <a:r>
              <a:rPr lang="en-GB" sz="6000" dirty="0">
                <a:solidFill>
                  <a:srgbClr val="700000"/>
                </a:solidFill>
              </a:rPr>
              <a:t>Introduction to our curriculum</a:t>
            </a:r>
          </a:p>
          <a:p>
            <a:pPr marL="0" indent="0" algn="ctr">
              <a:buNone/>
            </a:pPr>
            <a:r>
              <a:rPr lang="en-GB" sz="4000" dirty="0">
                <a:solidFill>
                  <a:srgbClr val="700000"/>
                </a:solidFill>
              </a:rPr>
              <a:t>Year 6 </a:t>
            </a:r>
          </a:p>
          <a:p>
            <a:pPr marL="0" indent="0" algn="ctr">
              <a:buNone/>
            </a:pPr>
            <a:endParaRPr lang="en-GB" sz="4000" dirty="0">
              <a:solidFill>
                <a:srgbClr val="700000"/>
              </a:solidFill>
            </a:endParaRPr>
          </a:p>
          <a:p>
            <a:pPr marL="0" indent="0" algn="ctr">
              <a:buNone/>
            </a:pPr>
            <a:endParaRPr lang="en-GB" sz="4000" dirty="0">
              <a:solidFill>
                <a:srgbClr val="700000"/>
              </a:solidFill>
            </a:endParaRPr>
          </a:p>
          <a:p>
            <a:pPr marL="0" indent="0" algn="ctr">
              <a:buNone/>
            </a:pPr>
            <a:r>
              <a:rPr lang="en-GB" sz="4000" dirty="0">
                <a:solidFill>
                  <a:srgbClr val="700000"/>
                </a:solidFill>
              </a:rPr>
              <a:t>September 2025</a:t>
            </a:r>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2211" y="633470"/>
            <a:ext cx="662305" cy="838200"/>
          </a:xfrm>
          <a:prstGeom prst="rect">
            <a:avLst/>
          </a:prstGeom>
          <a:noFill/>
          <a:ln>
            <a:noFill/>
          </a:ln>
        </p:spPr>
      </p:pic>
    </p:spTree>
    <p:extLst>
      <p:ext uri="{BB962C8B-B14F-4D97-AF65-F5344CB8AC3E}">
        <p14:creationId xmlns:p14="http://schemas.microsoft.com/office/powerpoint/2010/main" val="1039415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700000"/>
          </a:solidFill>
          <a:ln>
            <a:solidFill>
              <a:srgbClr val="700000"/>
            </a:solidFill>
          </a:ln>
        </p:spPr>
        <p:txBody>
          <a:bodyPr/>
          <a:lstStyle/>
          <a:p>
            <a:r>
              <a:rPr lang="en-GB" b="1" dirty="0">
                <a:solidFill>
                  <a:schemeClr val="bg1"/>
                </a:solidFill>
              </a:rPr>
              <a:t>Our curriculum is underpinned by the principles of S.M.I.L.E</a:t>
            </a:r>
          </a:p>
        </p:txBody>
      </p:sp>
      <p:sp>
        <p:nvSpPr>
          <p:cNvPr id="3" name="Content Placeholder 2"/>
          <p:cNvSpPr>
            <a:spLocks noGrp="1"/>
          </p:cNvSpPr>
          <p:nvPr>
            <p:ph idx="1"/>
          </p:nvPr>
        </p:nvSpPr>
        <p:spPr>
          <a:xfrm>
            <a:off x="838200" y="1825624"/>
            <a:ext cx="10515600" cy="4758055"/>
          </a:xfrm>
        </p:spPr>
        <p:txBody>
          <a:bodyPr>
            <a:normAutofit fontScale="92500"/>
          </a:bodyPr>
          <a:lstStyle/>
          <a:p>
            <a:pPr lvl="0"/>
            <a:r>
              <a:rPr lang="en-GB" b="1" dirty="0">
                <a:solidFill>
                  <a:srgbClr val="700000"/>
                </a:solidFill>
              </a:rPr>
              <a:t>Socialise: </a:t>
            </a:r>
            <a:r>
              <a:rPr lang="en-GB" sz="2600" dirty="0">
                <a:solidFill>
                  <a:srgbClr val="700000"/>
                </a:solidFill>
              </a:rPr>
              <a:t>We connect with the people around us, our families, friends, neighbours and our community. We spend time developing these relationships.</a:t>
            </a:r>
          </a:p>
          <a:p>
            <a:pPr lvl="0"/>
            <a:r>
              <a:rPr lang="en-GB" b="1" dirty="0">
                <a:solidFill>
                  <a:srgbClr val="700000"/>
                </a:solidFill>
              </a:rPr>
              <a:t>Move: </a:t>
            </a:r>
            <a:r>
              <a:rPr lang="en-GB" sz="2600" dirty="0">
                <a:solidFill>
                  <a:srgbClr val="700000"/>
                </a:solidFill>
              </a:rPr>
              <a:t>We keep active at school and at home. We aim to pursue physical activity we enjoy.</a:t>
            </a:r>
          </a:p>
          <a:p>
            <a:pPr lvl="0"/>
            <a:r>
              <a:rPr lang="en-GB" b="1" dirty="0">
                <a:solidFill>
                  <a:srgbClr val="700000"/>
                </a:solidFill>
              </a:rPr>
              <a:t>Interest: </a:t>
            </a:r>
            <a:r>
              <a:rPr lang="en-GB" sz="2600" dirty="0">
                <a:solidFill>
                  <a:srgbClr val="700000"/>
                </a:solidFill>
              </a:rPr>
              <a:t>We develop our curiosity and ask questions. We aim to notice the beautiful or the unusual.</a:t>
            </a:r>
          </a:p>
          <a:p>
            <a:pPr lvl="0"/>
            <a:r>
              <a:rPr lang="en-GB" b="1" dirty="0">
                <a:solidFill>
                  <a:srgbClr val="700000"/>
                </a:solidFill>
              </a:rPr>
              <a:t>Learn: </a:t>
            </a:r>
            <a:r>
              <a:rPr lang="en-GB" sz="2600" dirty="0">
                <a:solidFill>
                  <a:srgbClr val="700000"/>
                </a:solidFill>
              </a:rPr>
              <a:t>We endeavour to try new things or take on new responsibilities. We set ourselves challenges that we will enjoy achieving. We aim to become more confident with each new success.   </a:t>
            </a:r>
          </a:p>
          <a:p>
            <a:pPr lvl="0"/>
            <a:r>
              <a:rPr lang="en-GB" b="1" dirty="0">
                <a:solidFill>
                  <a:srgbClr val="700000"/>
                </a:solidFill>
              </a:rPr>
              <a:t>Engage: </a:t>
            </a:r>
            <a:r>
              <a:rPr lang="en-GB" sz="2600" dirty="0">
                <a:solidFill>
                  <a:srgbClr val="700000"/>
                </a:solidFill>
              </a:rPr>
              <a:t>We aim to do something nice for others. We say ‘Thank you’ and SMILE! We aim to volunteer and give our time, looking out as well as in. We try to make a contribution to the wider life of our school, our family and our community.</a:t>
            </a:r>
          </a:p>
          <a:p>
            <a:pPr marL="0" indent="0">
              <a:buNone/>
            </a:pPr>
            <a:endParaRPr lang="en-GB" dirty="0"/>
          </a:p>
        </p:txBody>
      </p:sp>
    </p:spTree>
    <p:extLst>
      <p:ext uri="{BB962C8B-B14F-4D97-AF65-F5344CB8AC3E}">
        <p14:creationId xmlns:p14="http://schemas.microsoft.com/office/powerpoint/2010/main" val="383585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700000"/>
          </a:solidFill>
          <a:ln>
            <a:solidFill>
              <a:srgbClr val="700000"/>
            </a:solidFill>
          </a:ln>
        </p:spPr>
        <p:txBody>
          <a:bodyPr/>
          <a:lstStyle/>
          <a:p>
            <a:r>
              <a:rPr lang="en-GB" b="1" dirty="0">
                <a:solidFill>
                  <a:schemeClr val="bg1"/>
                </a:solidFill>
              </a:rPr>
              <a:t>Autumn Term in Year 6</a:t>
            </a:r>
          </a:p>
        </p:txBody>
      </p:sp>
      <p:sp>
        <p:nvSpPr>
          <p:cNvPr id="3" name="Content Placeholder 2"/>
          <p:cNvSpPr>
            <a:spLocks noGrp="1"/>
          </p:cNvSpPr>
          <p:nvPr>
            <p:ph idx="1"/>
          </p:nvPr>
        </p:nvSpPr>
        <p:spPr>
          <a:xfrm>
            <a:off x="838199" y="1825625"/>
            <a:ext cx="6986451" cy="4667250"/>
          </a:xfrm>
        </p:spPr>
        <p:txBody>
          <a:bodyPr>
            <a:normAutofit fontScale="70000" lnSpcReduction="20000"/>
          </a:bodyPr>
          <a:lstStyle/>
          <a:p>
            <a:r>
              <a:rPr lang="en-GB" dirty="0">
                <a:solidFill>
                  <a:srgbClr val="700000"/>
                </a:solidFill>
              </a:rPr>
              <a:t>Behaviour Policy – ‘Ready, Safe, Respectful’ and ‘Relentless Routines’</a:t>
            </a:r>
          </a:p>
          <a:p>
            <a:r>
              <a:rPr lang="en-GB" dirty="0">
                <a:solidFill>
                  <a:srgbClr val="700000"/>
                </a:solidFill>
              </a:rPr>
              <a:t>The theme of the autumn term is ‘Justice’. </a:t>
            </a:r>
          </a:p>
          <a:p>
            <a:r>
              <a:rPr lang="en-GB" dirty="0">
                <a:solidFill>
                  <a:srgbClr val="700000"/>
                </a:solidFill>
              </a:rPr>
              <a:t>This is reflected in our study of the book ‘Holes’, set in a juvenile detention camp in Texas. Lots of English links!</a:t>
            </a:r>
          </a:p>
          <a:p>
            <a:r>
              <a:rPr lang="en-GB" dirty="0">
                <a:solidFill>
                  <a:srgbClr val="700000"/>
                </a:solidFill>
              </a:rPr>
              <a:t>In RE, we explore the book of Exodus (Moses) and how the events relate to the concepts of justice and freedom. </a:t>
            </a:r>
          </a:p>
          <a:p>
            <a:r>
              <a:rPr lang="en-GB" dirty="0">
                <a:solidFill>
                  <a:srgbClr val="700000"/>
                </a:solidFill>
              </a:rPr>
              <a:t>In Geography and science, we explore deserts and animals and how their characteristics allow them to survive in such climates, including ‘animal man’ experience.</a:t>
            </a:r>
          </a:p>
          <a:p>
            <a:r>
              <a:rPr lang="en-GB" dirty="0">
                <a:solidFill>
                  <a:srgbClr val="700000"/>
                </a:solidFill>
              </a:rPr>
              <a:t>In Design and Technology we create structures linked to ‘Holes’.</a:t>
            </a:r>
          </a:p>
          <a:p>
            <a:r>
              <a:rPr lang="en-GB" dirty="0">
                <a:solidFill>
                  <a:srgbClr val="700000"/>
                </a:solidFill>
              </a:rPr>
              <a:t>S.M.I.LE. - focus on the ENGAGE and SOCIALISE elements. We support the Royal British Legion and are responsible for fundraising for the Poppy appeal this term, and a competition to promote it around </a:t>
            </a:r>
            <a:r>
              <a:rPr lang="en-GB" dirty="0" err="1">
                <a:solidFill>
                  <a:srgbClr val="700000"/>
                </a:solidFill>
              </a:rPr>
              <a:t>Knowle</a:t>
            </a:r>
            <a:r>
              <a:rPr lang="en-GB" dirty="0">
                <a:solidFill>
                  <a:srgbClr val="700000"/>
                </a:solidFill>
              </a:rPr>
              <a:t>.</a:t>
            </a:r>
          </a:p>
        </p:txBody>
      </p:sp>
    </p:spTree>
    <p:extLst>
      <p:ext uri="{BB962C8B-B14F-4D97-AF65-F5344CB8AC3E}">
        <p14:creationId xmlns:p14="http://schemas.microsoft.com/office/powerpoint/2010/main" val="1404995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700000"/>
          </a:solidFill>
          <a:ln>
            <a:solidFill>
              <a:srgbClr val="700000"/>
            </a:solidFill>
          </a:ln>
        </p:spPr>
        <p:txBody>
          <a:bodyPr/>
          <a:lstStyle/>
          <a:p>
            <a:r>
              <a:rPr lang="en-GB" b="1" dirty="0">
                <a:solidFill>
                  <a:schemeClr val="bg1"/>
                </a:solidFill>
              </a:rPr>
              <a:t>Spring Term in Year 6</a:t>
            </a:r>
          </a:p>
        </p:txBody>
      </p:sp>
      <p:sp>
        <p:nvSpPr>
          <p:cNvPr id="3" name="Content Placeholder 2"/>
          <p:cNvSpPr>
            <a:spLocks noGrp="1"/>
          </p:cNvSpPr>
          <p:nvPr>
            <p:ph idx="1"/>
          </p:nvPr>
        </p:nvSpPr>
        <p:spPr>
          <a:xfrm>
            <a:off x="838200" y="1825624"/>
            <a:ext cx="10515600" cy="4758055"/>
          </a:xfrm>
        </p:spPr>
        <p:txBody>
          <a:bodyPr>
            <a:normAutofit/>
          </a:bodyPr>
          <a:lstStyle/>
          <a:p>
            <a:pPr marL="0" indent="0">
              <a:buNone/>
            </a:pPr>
            <a:endParaRPr lang="en-GB" dirty="0"/>
          </a:p>
          <a:p>
            <a:r>
              <a:rPr lang="en-GB" sz="3200" dirty="0">
                <a:solidFill>
                  <a:srgbClr val="700000"/>
                </a:solidFill>
              </a:rPr>
              <a:t>The theme of the spring term is ‘World War Two – can World War Two be justified?’</a:t>
            </a:r>
          </a:p>
          <a:p>
            <a:r>
              <a:rPr lang="en-GB" sz="3200" dirty="0">
                <a:solidFill>
                  <a:srgbClr val="700000"/>
                </a:solidFill>
              </a:rPr>
              <a:t>Supported by books including The Boy in the Striped Pyjamas, The Diary of Anne Frank and Letters from the Lighthouse </a:t>
            </a:r>
          </a:p>
          <a:p>
            <a:r>
              <a:rPr lang="en-GB" sz="3200" dirty="0">
                <a:solidFill>
                  <a:srgbClr val="700000"/>
                </a:solidFill>
              </a:rPr>
              <a:t>D-Day landings re-enactment</a:t>
            </a:r>
          </a:p>
          <a:p>
            <a:r>
              <a:rPr lang="en-GB" sz="3200" dirty="0">
                <a:solidFill>
                  <a:srgbClr val="700000"/>
                </a:solidFill>
              </a:rPr>
              <a:t>S.M.I.L.E:  strengthened links with the Royal British Legion</a:t>
            </a:r>
          </a:p>
        </p:txBody>
      </p:sp>
    </p:spTree>
    <p:extLst>
      <p:ext uri="{BB962C8B-B14F-4D97-AF65-F5344CB8AC3E}">
        <p14:creationId xmlns:p14="http://schemas.microsoft.com/office/powerpoint/2010/main" val="3417342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700000"/>
          </a:solidFill>
          <a:ln>
            <a:solidFill>
              <a:srgbClr val="700000"/>
            </a:solidFill>
          </a:ln>
        </p:spPr>
        <p:txBody>
          <a:bodyPr/>
          <a:lstStyle/>
          <a:p>
            <a:r>
              <a:rPr lang="en-GB" b="1" dirty="0">
                <a:solidFill>
                  <a:schemeClr val="bg1"/>
                </a:solidFill>
              </a:rPr>
              <a:t>Summer Term in Year 6</a:t>
            </a:r>
          </a:p>
        </p:txBody>
      </p:sp>
      <p:sp>
        <p:nvSpPr>
          <p:cNvPr id="3" name="Content Placeholder 2"/>
          <p:cNvSpPr>
            <a:spLocks noGrp="1"/>
          </p:cNvSpPr>
          <p:nvPr>
            <p:ph idx="1"/>
          </p:nvPr>
        </p:nvSpPr>
        <p:spPr>
          <a:xfrm>
            <a:off x="838200" y="1825624"/>
            <a:ext cx="10515600" cy="4758055"/>
          </a:xfrm>
        </p:spPr>
        <p:txBody>
          <a:bodyPr>
            <a:noAutofit/>
          </a:bodyPr>
          <a:lstStyle/>
          <a:p>
            <a:r>
              <a:rPr lang="en-GB" sz="3400" dirty="0">
                <a:solidFill>
                  <a:srgbClr val="700000"/>
                </a:solidFill>
              </a:rPr>
              <a:t>‘Tomorrow’s World’ - preparation for secondary school is key</a:t>
            </a:r>
          </a:p>
          <a:p>
            <a:r>
              <a:rPr lang="en-GB" sz="3400" dirty="0">
                <a:solidFill>
                  <a:srgbClr val="700000"/>
                </a:solidFill>
              </a:rPr>
              <a:t>English work is based on the book ‘The Boy In The Tower’</a:t>
            </a:r>
          </a:p>
          <a:p>
            <a:r>
              <a:rPr lang="en-GB" sz="3400" dirty="0">
                <a:solidFill>
                  <a:srgbClr val="700000"/>
                </a:solidFill>
              </a:rPr>
              <a:t>PGL residential</a:t>
            </a:r>
          </a:p>
          <a:p>
            <a:r>
              <a:rPr lang="en-GB" sz="3400" dirty="0">
                <a:solidFill>
                  <a:srgbClr val="700000"/>
                </a:solidFill>
              </a:rPr>
              <a:t>SATS assessments</a:t>
            </a:r>
          </a:p>
          <a:p>
            <a:r>
              <a:rPr lang="en-GB" sz="3400" dirty="0">
                <a:solidFill>
                  <a:srgbClr val="700000"/>
                </a:solidFill>
              </a:rPr>
              <a:t>S.M.I.L.E - geography with the Solihull Ramblers and more fundraising for the Royal British Legion </a:t>
            </a:r>
          </a:p>
          <a:p>
            <a:r>
              <a:rPr lang="en-GB" sz="3400" dirty="0">
                <a:solidFill>
                  <a:srgbClr val="700000"/>
                </a:solidFill>
              </a:rPr>
              <a:t>End of Year Production and Church service</a:t>
            </a:r>
          </a:p>
        </p:txBody>
      </p:sp>
    </p:spTree>
    <p:extLst>
      <p:ext uri="{BB962C8B-B14F-4D97-AF65-F5344CB8AC3E}">
        <p14:creationId xmlns:p14="http://schemas.microsoft.com/office/powerpoint/2010/main" val="1217032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700000"/>
          </a:solidFill>
          <a:ln>
            <a:solidFill>
              <a:srgbClr val="700000"/>
            </a:solidFill>
          </a:ln>
        </p:spPr>
        <p:txBody>
          <a:bodyPr/>
          <a:lstStyle/>
          <a:p>
            <a:r>
              <a:rPr lang="en-GB" b="1" dirty="0">
                <a:solidFill>
                  <a:schemeClr val="bg1"/>
                </a:solidFill>
              </a:rPr>
              <a:t>Wider opportunities</a:t>
            </a:r>
          </a:p>
        </p:txBody>
      </p:sp>
      <p:sp>
        <p:nvSpPr>
          <p:cNvPr id="3" name="Content Placeholder 2"/>
          <p:cNvSpPr>
            <a:spLocks noGrp="1"/>
          </p:cNvSpPr>
          <p:nvPr>
            <p:ph idx="1"/>
          </p:nvPr>
        </p:nvSpPr>
        <p:spPr>
          <a:xfrm>
            <a:off x="838200" y="1825624"/>
            <a:ext cx="10515600" cy="4758055"/>
          </a:xfrm>
        </p:spPr>
        <p:txBody>
          <a:bodyPr>
            <a:noAutofit/>
          </a:bodyPr>
          <a:lstStyle/>
          <a:p>
            <a:r>
              <a:rPr lang="en-GB" sz="3400" dirty="0">
                <a:solidFill>
                  <a:srgbClr val="700000"/>
                </a:solidFill>
              </a:rPr>
              <a:t>Sports teams – Netball, Athletics, Football, Tag Rugby</a:t>
            </a:r>
          </a:p>
          <a:p>
            <a:r>
              <a:rPr lang="en-GB" sz="3400" dirty="0">
                <a:solidFill>
                  <a:srgbClr val="700000"/>
                </a:solidFill>
              </a:rPr>
              <a:t>Quiz team</a:t>
            </a:r>
          </a:p>
          <a:p>
            <a:r>
              <a:rPr lang="en-GB" sz="3400" dirty="0">
                <a:solidFill>
                  <a:srgbClr val="700000"/>
                </a:solidFill>
              </a:rPr>
              <a:t>Additional responsibilities.</a:t>
            </a:r>
          </a:p>
          <a:p>
            <a:endParaRPr lang="en-GB" sz="3400" dirty="0">
              <a:solidFill>
                <a:srgbClr val="700000"/>
              </a:solidFill>
            </a:endParaRPr>
          </a:p>
          <a:p>
            <a:endParaRPr lang="en-GB" sz="3400" dirty="0">
              <a:solidFill>
                <a:srgbClr val="700000"/>
              </a:solidFill>
            </a:endParaRPr>
          </a:p>
        </p:txBody>
      </p:sp>
    </p:spTree>
    <p:extLst>
      <p:ext uri="{BB962C8B-B14F-4D97-AF65-F5344CB8AC3E}">
        <p14:creationId xmlns:p14="http://schemas.microsoft.com/office/powerpoint/2010/main" val="2780641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700000"/>
          </a:solidFill>
          <a:ln>
            <a:solidFill>
              <a:srgbClr val="700000"/>
            </a:solidFill>
          </a:ln>
        </p:spPr>
        <p:txBody>
          <a:bodyPr/>
          <a:lstStyle/>
          <a:p>
            <a:r>
              <a:rPr lang="en-GB" b="1" dirty="0">
                <a:solidFill>
                  <a:schemeClr val="bg1"/>
                </a:solidFill>
              </a:rPr>
              <a:t>Setting the standard</a:t>
            </a:r>
          </a:p>
        </p:txBody>
      </p:sp>
      <p:sp>
        <p:nvSpPr>
          <p:cNvPr id="3" name="Content Placeholder 2"/>
          <p:cNvSpPr>
            <a:spLocks noGrp="1"/>
          </p:cNvSpPr>
          <p:nvPr>
            <p:ph idx="1"/>
          </p:nvPr>
        </p:nvSpPr>
        <p:spPr>
          <a:xfrm>
            <a:off x="838200" y="1825624"/>
            <a:ext cx="10515600" cy="2154705"/>
          </a:xfrm>
        </p:spPr>
        <p:txBody>
          <a:bodyPr>
            <a:noAutofit/>
          </a:bodyPr>
          <a:lstStyle/>
          <a:p>
            <a:r>
              <a:rPr lang="en-GB" sz="3400" dirty="0">
                <a:solidFill>
                  <a:srgbClr val="700000"/>
                </a:solidFill>
              </a:rPr>
              <a:t>Uniform</a:t>
            </a:r>
          </a:p>
          <a:p>
            <a:r>
              <a:rPr lang="en-GB" sz="3400" dirty="0">
                <a:solidFill>
                  <a:srgbClr val="700000"/>
                </a:solidFill>
              </a:rPr>
              <a:t>Behaviour</a:t>
            </a:r>
          </a:p>
          <a:p>
            <a:r>
              <a:rPr lang="en-GB" sz="3400" dirty="0">
                <a:solidFill>
                  <a:srgbClr val="700000"/>
                </a:solidFill>
              </a:rPr>
              <a:t>Phones</a:t>
            </a:r>
          </a:p>
          <a:p>
            <a:endParaRPr lang="en-GB" sz="3400" dirty="0">
              <a:solidFill>
                <a:srgbClr val="700000"/>
              </a:solidFill>
            </a:endParaRPr>
          </a:p>
          <a:p>
            <a:endParaRPr lang="en-GB" sz="3400" dirty="0">
              <a:solidFill>
                <a:srgbClr val="700000"/>
              </a:solidFill>
            </a:endParaRPr>
          </a:p>
        </p:txBody>
      </p:sp>
    </p:spTree>
    <p:extLst>
      <p:ext uri="{BB962C8B-B14F-4D97-AF65-F5344CB8AC3E}">
        <p14:creationId xmlns:p14="http://schemas.microsoft.com/office/powerpoint/2010/main" val="2393550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r>
              <a:rPr lang="en-GB" sz="3800" dirty="0">
                <a:solidFill>
                  <a:srgbClr val="700000"/>
                </a:solidFill>
              </a:rPr>
              <a:t>Homework in Year 6 is set on a Friday and is expected to be returned the following Friday. </a:t>
            </a:r>
          </a:p>
          <a:p>
            <a:r>
              <a:rPr lang="en-GB" sz="3800" dirty="0">
                <a:solidFill>
                  <a:srgbClr val="700000"/>
                </a:solidFill>
              </a:rPr>
              <a:t>It usually includes reading, spelling, grammar and maths activities and is designed to recap and practice key skills and concepts. Some research or projects related to topics.</a:t>
            </a:r>
          </a:p>
          <a:p>
            <a:r>
              <a:rPr lang="en-GB" sz="3800" dirty="0">
                <a:solidFill>
                  <a:srgbClr val="700000"/>
                </a:solidFill>
              </a:rPr>
              <a:t>Homework club will start after Christmas – Friday afternoons.</a:t>
            </a:r>
          </a:p>
          <a:p>
            <a:r>
              <a:rPr lang="en-GB" sz="3800" dirty="0">
                <a:solidFill>
                  <a:srgbClr val="700000"/>
                </a:solidFill>
              </a:rPr>
              <a:t>Support your child to engage properly with their homework and learn their spellings/times tables/arithmetic.</a:t>
            </a:r>
          </a:p>
          <a:p>
            <a:r>
              <a:rPr lang="en-GB" sz="3800" dirty="0">
                <a:solidFill>
                  <a:srgbClr val="700000"/>
                </a:solidFill>
              </a:rPr>
              <a:t>Reading! Read to, read with and hear your child read as well as encouraging independent reading for pleasure - scientifically proven to have the biggest impact on learning in all areas.</a:t>
            </a:r>
          </a:p>
          <a:p>
            <a:endParaRPr lang="en-GB" dirty="0"/>
          </a:p>
        </p:txBody>
      </p:sp>
      <p:sp>
        <p:nvSpPr>
          <p:cNvPr id="4" name="Title 1"/>
          <p:cNvSpPr>
            <a:spLocks noGrp="1"/>
          </p:cNvSpPr>
          <p:nvPr>
            <p:ph type="title"/>
          </p:nvPr>
        </p:nvSpPr>
        <p:spPr>
          <a:solidFill>
            <a:srgbClr val="700000"/>
          </a:solidFill>
          <a:ln>
            <a:solidFill>
              <a:srgbClr val="700000"/>
            </a:solidFill>
          </a:ln>
        </p:spPr>
        <p:txBody>
          <a:bodyPr/>
          <a:lstStyle/>
          <a:p>
            <a:r>
              <a:rPr lang="en-GB" b="1" dirty="0">
                <a:solidFill>
                  <a:schemeClr val="bg1"/>
                </a:solidFill>
              </a:rPr>
              <a:t>Homework and supporting your children</a:t>
            </a:r>
          </a:p>
        </p:txBody>
      </p:sp>
    </p:spTree>
    <p:extLst>
      <p:ext uri="{BB962C8B-B14F-4D97-AF65-F5344CB8AC3E}">
        <p14:creationId xmlns:p14="http://schemas.microsoft.com/office/powerpoint/2010/main" val="21163874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1557</TotalTime>
  <Words>632</Words>
  <Application>Microsoft Office PowerPoint</Application>
  <PresentationFormat>Widescreen</PresentationFormat>
  <Paragraphs>48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Knowle CE Primary Academy Growing in God’s Love; Flourishing Together</vt:lpstr>
      <vt:lpstr>Our curriculum is underpinned by the principles of S.M.I.L.E</vt:lpstr>
      <vt:lpstr>Autumn Term in Year 6</vt:lpstr>
      <vt:lpstr>Spring Term in Year 6</vt:lpstr>
      <vt:lpstr>Summer Term in Year 6</vt:lpstr>
      <vt:lpstr>Wider opportunities</vt:lpstr>
      <vt:lpstr>Setting the standard</vt:lpstr>
      <vt:lpstr>Homework and supporting your children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 CE Primary Academy Year 6  Introduction to our Curriculum</dc:title>
  <dc:creator>Rupert Hall</dc:creator>
  <cp:lastModifiedBy>Rupert Hall</cp:lastModifiedBy>
  <cp:revision>9</cp:revision>
  <dcterms:created xsi:type="dcterms:W3CDTF">2023-09-21T07:51:56Z</dcterms:created>
  <dcterms:modified xsi:type="dcterms:W3CDTF">2025-10-01T16:11:11Z</dcterms:modified>
</cp:coreProperties>
</file>