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20"/>
  </p:notesMasterIdLst>
  <p:handoutMasterIdLst>
    <p:handoutMasterId r:id="rId21"/>
  </p:handoutMasterIdLst>
  <p:sldIdLst>
    <p:sldId id="256" r:id="rId2"/>
    <p:sldId id="283" r:id="rId3"/>
    <p:sldId id="266" r:id="rId4"/>
    <p:sldId id="257" r:id="rId5"/>
    <p:sldId id="260" r:id="rId6"/>
    <p:sldId id="261" r:id="rId7"/>
    <p:sldId id="263" r:id="rId8"/>
    <p:sldId id="264" r:id="rId9"/>
    <p:sldId id="276" r:id="rId10"/>
    <p:sldId id="284" r:id="rId11"/>
    <p:sldId id="285" r:id="rId12"/>
    <p:sldId id="286" r:id="rId13"/>
    <p:sldId id="282" r:id="rId14"/>
    <p:sldId id="287" r:id="rId15"/>
    <p:sldId id="279" r:id="rId16"/>
    <p:sldId id="277" r:id="rId17"/>
    <p:sldId id="267" r:id="rId18"/>
    <p:sldId id="275"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9" autoAdjust="0"/>
    <p:restoredTop sz="94660"/>
  </p:normalViewPr>
  <p:slideViewPr>
    <p:cSldViewPr snapToGrid="0">
      <p:cViewPr varScale="1">
        <p:scale>
          <a:sx n="61" d="100"/>
          <a:sy n="61" d="100"/>
        </p:scale>
        <p:origin x="62"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96C2381-97F8-4891-9E42-142BD03D8275}" type="datetimeFigureOut">
              <a:rPr lang="en-GB" smtClean="0"/>
              <a:t>25/09/2024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012DCE8-EB16-4E04-8C4D-7CCF86EE466F}" type="slidenum">
              <a:rPr lang="en-GB" smtClean="0"/>
              <a:t>‹#›</a:t>
            </a:fld>
            <a:endParaRPr lang="en-GB"/>
          </a:p>
        </p:txBody>
      </p:sp>
    </p:spTree>
    <p:extLst>
      <p:ext uri="{BB962C8B-B14F-4D97-AF65-F5344CB8AC3E}">
        <p14:creationId xmlns:p14="http://schemas.microsoft.com/office/powerpoint/2010/main" val="2671444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EC59523-322F-40B0-8B18-F152821CF064}" type="datetimeFigureOut">
              <a:rPr lang="en-GB" smtClean="0"/>
              <a:t>25/09/2024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3CE1918-E26E-4F59-AEC0-36EBA285A52F}" type="slidenum">
              <a:rPr lang="en-GB" smtClean="0"/>
              <a:t>‹#›</a:t>
            </a:fld>
            <a:endParaRPr lang="en-GB"/>
          </a:p>
        </p:txBody>
      </p:sp>
    </p:spTree>
    <p:extLst>
      <p:ext uri="{BB962C8B-B14F-4D97-AF65-F5344CB8AC3E}">
        <p14:creationId xmlns:p14="http://schemas.microsoft.com/office/powerpoint/2010/main" val="356299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why is reading so important?</a:t>
            </a:r>
          </a:p>
        </p:txBody>
      </p:sp>
      <p:sp>
        <p:nvSpPr>
          <p:cNvPr id="4" name="Slide Number Placeholder 3"/>
          <p:cNvSpPr>
            <a:spLocks noGrp="1"/>
          </p:cNvSpPr>
          <p:nvPr>
            <p:ph type="sldNum" sz="quarter" idx="10"/>
          </p:nvPr>
        </p:nvSpPr>
        <p:spPr/>
        <p:txBody>
          <a:bodyPr/>
          <a:lstStyle/>
          <a:p>
            <a:fld id="{B8796F01-7154-41E0-B48B-A6921757531A}" type="slidenum">
              <a:rPr lang="en-GB" smtClean="0"/>
              <a:pPr/>
              <a:t>10</a:t>
            </a:fld>
            <a:endParaRPr lang="en-GB"/>
          </a:p>
        </p:txBody>
      </p:sp>
    </p:spTree>
    <p:extLst>
      <p:ext uri="{BB962C8B-B14F-4D97-AF65-F5344CB8AC3E}">
        <p14:creationId xmlns:p14="http://schemas.microsoft.com/office/powerpoint/2010/main" val="263242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far as lower juniors are concerned, the stripped-down expectations of what a reader should be able to do are as such. However, this is exactly the same for all year groups (age-appropriate texts) but the green strands tend to appear more than the orange ones as children et older or more proficient. Most of this can be summarised into reads most words by sight so can understand what is being read and then is able to ‘read’ unfamiliar words using phonics, morphology (bits of words) and working out what the word means using what is going on around it. It’s exactly the same in Year 6 but the words tend to be more advanced.</a:t>
            </a:r>
          </a:p>
        </p:txBody>
      </p:sp>
      <p:sp>
        <p:nvSpPr>
          <p:cNvPr id="4" name="Slide Number Placeholder 3"/>
          <p:cNvSpPr>
            <a:spLocks noGrp="1"/>
          </p:cNvSpPr>
          <p:nvPr>
            <p:ph type="sldNum" sz="quarter" idx="10"/>
          </p:nvPr>
        </p:nvSpPr>
        <p:spPr/>
        <p:txBody>
          <a:bodyPr/>
          <a:lstStyle/>
          <a:p>
            <a:fld id="{B8796F01-7154-41E0-B48B-A6921757531A}" type="slidenum">
              <a:rPr lang="en-GB" smtClean="0"/>
              <a:pPr/>
              <a:t>11</a:t>
            </a:fld>
            <a:endParaRPr lang="en-GB"/>
          </a:p>
        </p:txBody>
      </p:sp>
    </p:spTree>
    <p:extLst>
      <p:ext uri="{BB962C8B-B14F-4D97-AF65-F5344CB8AC3E}">
        <p14:creationId xmlns:p14="http://schemas.microsoft.com/office/powerpoint/2010/main" val="5987546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far as lower juniors are concerned, the stripped-down expectations of what a reader should be able to do are as such. However, this is exactly the same for all year groups (age-appropriate texts) but the green strands tend to appear more than the orange ones as children et older or more proficient. Most of this can be summarised into reads most words by sight so can understand what is being read and then is able to ‘read’ unfamiliar words using phonics, morphology (bits of words) and working out what the word means using what is going on around it. It’s exactly the same in Year 6 but the words tend to be more advanced.</a:t>
            </a:r>
          </a:p>
        </p:txBody>
      </p:sp>
      <p:sp>
        <p:nvSpPr>
          <p:cNvPr id="4" name="Slide Number Placeholder 3"/>
          <p:cNvSpPr>
            <a:spLocks noGrp="1"/>
          </p:cNvSpPr>
          <p:nvPr>
            <p:ph type="sldNum" sz="quarter" idx="10"/>
          </p:nvPr>
        </p:nvSpPr>
        <p:spPr/>
        <p:txBody>
          <a:bodyPr/>
          <a:lstStyle/>
          <a:p>
            <a:fld id="{B8796F01-7154-41E0-B48B-A6921757531A}" type="slidenum">
              <a:rPr lang="en-GB" smtClean="0"/>
              <a:pPr/>
              <a:t>12</a:t>
            </a:fld>
            <a:endParaRPr lang="en-GB"/>
          </a:p>
        </p:txBody>
      </p:sp>
    </p:spTree>
    <p:extLst>
      <p:ext uri="{BB962C8B-B14F-4D97-AF65-F5344CB8AC3E}">
        <p14:creationId xmlns:p14="http://schemas.microsoft.com/office/powerpoint/2010/main" val="4242500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842474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534523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4E790B9E-835F-405A-8ED6-17BDFCB5534F}" type="datetimeFigureOut">
              <a:rPr lang="en-GB" smtClean="0"/>
              <a:t>25/09/2024</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140F333-1B12-46AA-801E-46F1E4AA2B0B}" type="slidenum">
              <a:rPr lang="en-GB" smtClean="0"/>
              <a:t>‹#›</a:t>
            </a:fld>
            <a:endParaRPr lang="en-GB"/>
          </a:p>
        </p:txBody>
      </p:sp>
    </p:spTree>
    <p:extLst>
      <p:ext uri="{BB962C8B-B14F-4D97-AF65-F5344CB8AC3E}">
        <p14:creationId xmlns:p14="http://schemas.microsoft.com/office/powerpoint/2010/main" val="348858772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790B9E-835F-405A-8ED6-17BDFCB5534F}" type="datetimeFigureOut">
              <a:rPr lang="en-GB" smtClean="0"/>
              <a:t>25/09/2024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99200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790B9E-835F-405A-8ED6-17BDFCB5534F}" type="datetimeFigureOut">
              <a:rPr lang="en-GB" smtClean="0"/>
              <a:t>25/09/2024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604182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E790B9E-835F-405A-8ED6-17BDFCB5534F}" type="datetimeFigureOut">
              <a:rPr lang="en-GB" smtClean="0"/>
              <a:t>25/09/2024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880175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790B9E-835F-405A-8ED6-17BDFCB5534F}" type="datetimeFigureOut">
              <a:rPr lang="en-GB" smtClean="0"/>
              <a:t>25/09/2024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104355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790B9E-835F-405A-8ED6-17BDFCB5534F}" type="datetimeFigureOut">
              <a:rPr lang="en-GB" smtClean="0"/>
              <a:t>25/09/2024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396648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790B9E-835F-405A-8ED6-17BDFCB5534F}" type="datetimeFigureOut">
              <a:rPr lang="en-GB" smtClean="0"/>
              <a:t>25/09/2024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077462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121475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4E790B9E-835F-405A-8ED6-17BDFCB5534F}" type="datetimeFigureOut">
              <a:rPr lang="en-GB" smtClean="0"/>
              <a:t>25/09/2024</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20996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0033"/>
        </a:solidFill>
        <a:effectLst/>
      </p:bgPr>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4E790B9E-835F-405A-8ED6-17BDFCB5534F}" type="datetimeFigureOut">
              <a:rPr lang="en-GB" smtClean="0"/>
              <a:t>25/09/2024</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2140F333-1B12-46AA-801E-46F1E4AA2B0B}" type="slidenum">
              <a:rPr lang="en-GB" smtClean="0"/>
              <a:t>‹#›</a:t>
            </a:fld>
            <a:endParaRPr lang="en-GB"/>
          </a:p>
        </p:txBody>
      </p:sp>
    </p:spTree>
    <p:extLst>
      <p:ext uri="{BB962C8B-B14F-4D97-AF65-F5344CB8AC3E}">
        <p14:creationId xmlns:p14="http://schemas.microsoft.com/office/powerpoint/2010/main" val="1100914916"/>
      </p:ext>
    </p:extLst>
  </p:cSld>
  <p:clrMap bg1="dk1" tx1="lt1" bg2="dk2" tx2="lt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nowle C of E Primary Academy - Home">
            <a:extLst>
              <a:ext uri="{FF2B5EF4-FFF2-40B4-BE49-F238E27FC236}">
                <a16:creationId xmlns:a16="http://schemas.microsoft.com/office/drawing/2014/main" id="{81E2A385-1F38-7D4C-AE0A-9063D1515CC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4111704"/>
            <a:ext cx="1888526" cy="23876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768350" y="1987777"/>
            <a:ext cx="10655300" cy="2387600"/>
          </a:xfrm>
        </p:spPr>
        <p:txBody>
          <a:bodyPr/>
          <a:lstStyle/>
          <a:p>
            <a:r>
              <a:rPr lang="en-GB" dirty="0">
                <a:solidFill>
                  <a:schemeClr val="bg1"/>
                </a:solidFill>
                <a:latin typeface="Twinkl" panose="02000000000000000000" pitchFamily="2" charset="0"/>
              </a:rPr>
              <a:t>Parent Curriculum Meeting</a:t>
            </a:r>
          </a:p>
        </p:txBody>
      </p:sp>
      <p:sp>
        <p:nvSpPr>
          <p:cNvPr id="3" name="Subtitle 2"/>
          <p:cNvSpPr>
            <a:spLocks noGrp="1"/>
          </p:cNvSpPr>
          <p:nvPr>
            <p:ph type="subTitle" idx="1"/>
          </p:nvPr>
        </p:nvSpPr>
        <p:spPr/>
        <p:txBody>
          <a:bodyPr>
            <a:normAutofit/>
          </a:bodyPr>
          <a:lstStyle/>
          <a:p>
            <a:r>
              <a:rPr lang="en-GB" sz="3600" dirty="0" smtClean="0">
                <a:latin typeface="Twinkl" panose="02000000000000000000" pitchFamily="2" charset="0"/>
              </a:rPr>
              <a:t>25</a:t>
            </a:r>
            <a:r>
              <a:rPr lang="en-GB" sz="3600" baseline="30000" dirty="0" smtClean="0">
                <a:latin typeface="Twinkl" panose="02000000000000000000" pitchFamily="2" charset="0"/>
              </a:rPr>
              <a:t>th</a:t>
            </a:r>
            <a:r>
              <a:rPr lang="en-GB" sz="3600" dirty="0" smtClean="0">
                <a:latin typeface="Twinkl" panose="02000000000000000000" pitchFamily="2" charset="0"/>
              </a:rPr>
              <a:t> </a:t>
            </a:r>
            <a:r>
              <a:rPr lang="en-GB" sz="3600" dirty="0" smtClean="0">
                <a:latin typeface="Twinkl" panose="02000000000000000000" pitchFamily="2" charset="0"/>
              </a:rPr>
              <a:t>September </a:t>
            </a:r>
            <a:r>
              <a:rPr lang="en-GB" sz="3600" dirty="0" smtClean="0">
                <a:latin typeface="Twinkl" panose="02000000000000000000" pitchFamily="2" charset="0"/>
              </a:rPr>
              <a:t>2024</a:t>
            </a:r>
            <a:endParaRPr lang="en-GB" sz="3600" dirty="0">
              <a:latin typeface="Twinkl" panose="02000000000000000000" pitchFamily="2" charset="0"/>
            </a:endParaRPr>
          </a:p>
          <a:p>
            <a:r>
              <a:rPr lang="en-GB" sz="3600" dirty="0">
                <a:latin typeface="Twinkl" panose="02000000000000000000" pitchFamily="2" charset="0"/>
              </a:rPr>
              <a:t>Year 2</a:t>
            </a:r>
          </a:p>
        </p:txBody>
      </p:sp>
      <p:pic>
        <p:nvPicPr>
          <p:cNvPr id="4" name="Picture 3"/>
          <p:cNvPicPr>
            <a:picLocks noChangeAspect="1"/>
          </p:cNvPicPr>
          <p:nvPr/>
        </p:nvPicPr>
        <p:blipFill>
          <a:blip r:embed="rId3"/>
          <a:stretch>
            <a:fillRect/>
          </a:stretch>
        </p:blipFill>
        <p:spPr>
          <a:xfrm>
            <a:off x="9312556" y="4170431"/>
            <a:ext cx="2304488" cy="2328874"/>
          </a:xfrm>
          <a:prstGeom prst="rect">
            <a:avLst/>
          </a:prstGeom>
        </p:spPr>
      </p:pic>
    </p:spTree>
    <p:extLst>
      <p:ext uri="{BB962C8B-B14F-4D97-AF65-F5344CB8AC3E}">
        <p14:creationId xmlns:p14="http://schemas.microsoft.com/office/powerpoint/2010/main" val="40303287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800" y="284176"/>
            <a:ext cx="10555199" cy="1508760"/>
          </a:xfrm>
        </p:spPr>
        <p:txBody>
          <a:bodyPr/>
          <a:lstStyle/>
          <a:p>
            <a:pPr algn="ctr"/>
            <a:r>
              <a:rPr lang="en-GB" dirty="0" smtClean="0">
                <a:solidFill>
                  <a:schemeClr val="bg1"/>
                </a:solidFill>
              </a:rPr>
              <a:t>Growing in God’s love; </a:t>
            </a:r>
            <a:br>
              <a:rPr lang="en-GB" dirty="0" smtClean="0">
                <a:solidFill>
                  <a:schemeClr val="bg1"/>
                </a:solidFill>
              </a:rPr>
            </a:br>
            <a:r>
              <a:rPr lang="en-GB" dirty="0" smtClean="0">
                <a:solidFill>
                  <a:schemeClr val="bg1"/>
                </a:solidFill>
              </a:rPr>
              <a:t>flourishing together.</a:t>
            </a:r>
            <a:endParaRPr lang="en-GB" dirty="0">
              <a:solidFill>
                <a:schemeClr val="bg1"/>
              </a:solidFill>
            </a:endParaRPr>
          </a:p>
        </p:txBody>
      </p:sp>
      <p:sp>
        <p:nvSpPr>
          <p:cNvPr id="3" name="Content Placeholder 2"/>
          <p:cNvSpPr>
            <a:spLocks noGrp="1"/>
          </p:cNvSpPr>
          <p:nvPr>
            <p:ph idx="1"/>
          </p:nvPr>
        </p:nvSpPr>
        <p:spPr>
          <a:xfrm>
            <a:off x="0" y="2011679"/>
            <a:ext cx="8560347" cy="4625603"/>
          </a:xfrm>
        </p:spPr>
        <p:txBody>
          <a:bodyPr/>
          <a:lstStyle/>
          <a:p>
            <a:r>
              <a:rPr lang="en-GB" dirty="0"/>
              <a:t>Our school vision is</a:t>
            </a:r>
            <a:r>
              <a:rPr lang="en-GB" dirty="0" smtClean="0"/>
              <a:t>: 'Growing </a:t>
            </a:r>
            <a:r>
              <a:rPr lang="en-GB" dirty="0"/>
              <a:t>in God's Love; Flourishing Together'. </a:t>
            </a:r>
            <a:endParaRPr lang="en-GB" dirty="0" smtClean="0"/>
          </a:p>
          <a:p>
            <a:r>
              <a:rPr lang="en-GB" dirty="0" smtClean="0"/>
              <a:t>At </a:t>
            </a:r>
            <a:r>
              <a:rPr lang="en-GB" dirty="0" err="1"/>
              <a:t>Knowle</a:t>
            </a:r>
            <a:r>
              <a:rPr lang="en-GB" dirty="0"/>
              <a:t> CE Primary Academy, we provide a nurturing environment for all children and adults to grow in mind, body and spirit, enabling everyone to fulfil their potential. </a:t>
            </a:r>
            <a:r>
              <a:rPr lang="en-GB" dirty="0" smtClean="0"/>
              <a:t>The Fruit of the Spirit are the values we focus on in our every day lives.</a:t>
            </a:r>
          </a:p>
          <a:p>
            <a:r>
              <a:rPr lang="en-GB" dirty="0" smtClean="0"/>
              <a:t>Individuals </a:t>
            </a:r>
            <a:r>
              <a:rPr lang="en-GB" dirty="0"/>
              <a:t>are celebrated for their unique gifts and flourish together through living out our school values, as we make a positive impact on each other, our local community and the wider world. </a:t>
            </a:r>
            <a:endParaRPr lang="en-GB" dirty="0" smtClean="0"/>
          </a:p>
          <a:p>
            <a:r>
              <a:rPr lang="en-GB" dirty="0" smtClean="0"/>
              <a:t>As </a:t>
            </a:r>
            <a:r>
              <a:rPr lang="en-GB" dirty="0"/>
              <a:t>a result, children are well-prepared for a future in which they will bear lasting fruit and make the world a better place</a:t>
            </a:r>
            <a:r>
              <a:rPr lang="en-GB" dirty="0" smtClean="0"/>
              <a:t>.</a:t>
            </a:r>
            <a:endParaRPr lang="en-GB" dirty="0"/>
          </a:p>
        </p:txBody>
      </p:sp>
      <p:pic>
        <p:nvPicPr>
          <p:cNvPr id="4" name="Picture 3"/>
          <p:cNvPicPr>
            <a:picLocks noChangeAspect="1"/>
          </p:cNvPicPr>
          <p:nvPr/>
        </p:nvPicPr>
        <p:blipFill>
          <a:blip r:embed="rId2"/>
          <a:stretch>
            <a:fillRect/>
          </a:stretch>
        </p:blipFill>
        <p:spPr>
          <a:xfrm>
            <a:off x="8439470" y="2011679"/>
            <a:ext cx="3663064" cy="3630838"/>
          </a:xfrm>
          <a:prstGeom prst="rect">
            <a:avLst/>
          </a:prstGeom>
        </p:spPr>
      </p:pic>
    </p:spTree>
    <p:extLst>
      <p:ext uri="{BB962C8B-B14F-4D97-AF65-F5344CB8AC3E}">
        <p14:creationId xmlns:p14="http://schemas.microsoft.com/office/powerpoint/2010/main" val="6645492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5040"/>
            <a:ext cx="10515600" cy="1325563"/>
          </a:xfrm>
        </p:spPr>
        <p:txBody>
          <a:bodyPr>
            <a:normAutofit/>
          </a:bodyPr>
          <a:lstStyle/>
          <a:p>
            <a:r>
              <a:rPr lang="en-GB" dirty="0"/>
              <a:t/>
            </a:r>
            <a:br>
              <a:rPr lang="en-GB" dirty="0"/>
            </a:br>
            <a:endParaRPr lang="en-GB" dirty="0"/>
          </a:p>
        </p:txBody>
      </p:sp>
      <p:sp>
        <p:nvSpPr>
          <p:cNvPr id="3" name="TextBox 2">
            <a:extLst>
              <a:ext uri="{FF2B5EF4-FFF2-40B4-BE49-F238E27FC236}">
                <a16:creationId xmlns:a16="http://schemas.microsoft.com/office/drawing/2014/main" id="{2D5183E8-9120-AE4E-80C5-24797D97DA35}"/>
              </a:ext>
            </a:extLst>
          </p:cNvPr>
          <p:cNvSpPr txBox="1"/>
          <p:nvPr/>
        </p:nvSpPr>
        <p:spPr>
          <a:xfrm>
            <a:off x="0" y="523944"/>
            <a:ext cx="11812041" cy="6924973"/>
          </a:xfrm>
          <a:prstGeom prst="rect">
            <a:avLst/>
          </a:prstGeom>
          <a:noFill/>
        </p:spPr>
        <p:txBody>
          <a:bodyPr wrap="square" rtlCol="0">
            <a:spAutoFit/>
          </a:bodyPr>
          <a:lstStyle/>
          <a:p>
            <a:r>
              <a:rPr lang="en-GB" sz="4000" dirty="0">
                <a:solidFill>
                  <a:schemeClr val="bg1"/>
                </a:solidFill>
                <a:latin typeface="Twinkl" panose="02000000000000000000" pitchFamily="2" charset="0"/>
              </a:rPr>
              <a:t>Organisation of teaching</a:t>
            </a:r>
            <a:r>
              <a:rPr lang="en-GB" sz="4000" dirty="0">
                <a:solidFill>
                  <a:schemeClr val="tx1"/>
                </a:solidFill>
                <a:latin typeface="Twinkl" panose="02000000000000000000" pitchFamily="2" charset="0"/>
              </a:rPr>
              <a:t/>
            </a:r>
            <a:br>
              <a:rPr lang="en-GB" sz="4000" dirty="0">
                <a:solidFill>
                  <a:schemeClr val="tx1"/>
                </a:solidFill>
                <a:latin typeface="Twinkl" panose="02000000000000000000" pitchFamily="2" charset="0"/>
              </a:rPr>
            </a:br>
            <a:r>
              <a:rPr lang="en-GB" sz="4000" dirty="0">
                <a:solidFill>
                  <a:schemeClr val="tx1"/>
                </a:solidFill>
                <a:latin typeface="Twinkl" panose="02000000000000000000" pitchFamily="2" charset="0"/>
              </a:rPr>
              <a:t/>
            </a:r>
            <a:br>
              <a:rPr lang="en-GB" sz="4000" dirty="0">
                <a:solidFill>
                  <a:schemeClr val="tx1"/>
                </a:solidFill>
                <a:latin typeface="Twinkl" panose="02000000000000000000" pitchFamily="2" charset="0"/>
              </a:rPr>
            </a:br>
            <a:r>
              <a:rPr lang="en-GB" sz="2800" u="sng" dirty="0" smtClean="0">
                <a:latin typeface="Twinkl" panose="02000000000000000000" pitchFamily="2" charset="0"/>
              </a:rPr>
              <a:t>Class teachers</a:t>
            </a:r>
          </a:p>
          <a:p>
            <a:r>
              <a:rPr lang="en-GB" sz="2800" dirty="0">
                <a:solidFill>
                  <a:schemeClr val="tx1"/>
                </a:solidFill>
                <a:latin typeface="Twinkl" panose="02000000000000000000" pitchFamily="2" charset="0"/>
              </a:rPr>
              <a:t/>
            </a:r>
            <a:br>
              <a:rPr lang="en-GB" sz="2800" dirty="0">
                <a:solidFill>
                  <a:schemeClr val="tx1"/>
                </a:solidFill>
                <a:latin typeface="Twinkl" panose="02000000000000000000" pitchFamily="2" charset="0"/>
              </a:rPr>
            </a:br>
            <a:r>
              <a:rPr lang="en-GB" sz="2800" dirty="0" smtClean="0">
                <a:solidFill>
                  <a:schemeClr val="tx1"/>
                </a:solidFill>
                <a:latin typeface="Twinkl" panose="02000000000000000000" pitchFamily="2" charset="0"/>
              </a:rPr>
              <a:t>Mrs Fowler 2F</a:t>
            </a:r>
            <a:r>
              <a:rPr lang="en-GB" sz="2800" dirty="0">
                <a:solidFill>
                  <a:schemeClr val="tx1"/>
                </a:solidFill>
                <a:latin typeface="Twinkl" panose="02000000000000000000" pitchFamily="2" charset="0"/>
              </a:rPr>
              <a:t/>
            </a:r>
            <a:br>
              <a:rPr lang="en-GB" sz="2800" dirty="0">
                <a:solidFill>
                  <a:schemeClr val="tx1"/>
                </a:solidFill>
                <a:latin typeface="Twinkl" panose="02000000000000000000" pitchFamily="2" charset="0"/>
              </a:rPr>
            </a:br>
            <a:r>
              <a:rPr lang="en-GB" sz="2800" dirty="0" smtClean="0">
                <a:solidFill>
                  <a:schemeClr val="tx1"/>
                </a:solidFill>
                <a:latin typeface="Twinkl" panose="02000000000000000000" pitchFamily="2" charset="0"/>
              </a:rPr>
              <a:t>Mrs Hawkins 2H</a:t>
            </a:r>
          </a:p>
          <a:p>
            <a:r>
              <a:rPr lang="en-GB" sz="2800" dirty="0">
                <a:solidFill>
                  <a:schemeClr val="tx1"/>
                </a:solidFill>
                <a:latin typeface="Twinkl" panose="02000000000000000000" pitchFamily="2" charset="0"/>
              </a:rPr>
              <a:t/>
            </a:r>
            <a:br>
              <a:rPr lang="en-GB" sz="2800" dirty="0">
                <a:solidFill>
                  <a:schemeClr val="tx1"/>
                </a:solidFill>
                <a:latin typeface="Twinkl" panose="02000000000000000000" pitchFamily="2" charset="0"/>
              </a:rPr>
            </a:br>
            <a:r>
              <a:rPr lang="en-GB" sz="2800" dirty="0" smtClean="0">
                <a:solidFill>
                  <a:schemeClr val="tx1"/>
                </a:solidFill>
                <a:latin typeface="Twinkl" panose="02000000000000000000" pitchFamily="2" charset="0"/>
              </a:rPr>
              <a:t>Support </a:t>
            </a:r>
            <a:r>
              <a:rPr lang="en-GB" sz="2800" dirty="0">
                <a:solidFill>
                  <a:schemeClr val="tx1"/>
                </a:solidFill>
                <a:latin typeface="Twinkl" panose="02000000000000000000" pitchFamily="2" charset="0"/>
              </a:rPr>
              <a:t>from Mrs </a:t>
            </a:r>
            <a:r>
              <a:rPr lang="en-GB" sz="2800" dirty="0" smtClean="0">
                <a:solidFill>
                  <a:schemeClr val="tx1"/>
                </a:solidFill>
                <a:latin typeface="Twinkl" panose="02000000000000000000" pitchFamily="2" charset="0"/>
              </a:rPr>
              <a:t>Wilson</a:t>
            </a:r>
            <a:r>
              <a:rPr lang="en-GB" sz="2800" dirty="0">
                <a:latin typeface="Twinkl" panose="02000000000000000000" pitchFamily="2" charset="0"/>
              </a:rPr>
              <a:t> </a:t>
            </a:r>
            <a:r>
              <a:rPr lang="en-GB" sz="2800" dirty="0" smtClean="0">
                <a:latin typeface="Twinkl" panose="02000000000000000000" pitchFamily="2" charset="0"/>
              </a:rPr>
              <a:t>and Mrs </a:t>
            </a:r>
            <a:r>
              <a:rPr lang="en-GB" sz="2800" dirty="0" err="1" smtClean="0">
                <a:latin typeface="Twinkl" panose="02000000000000000000" pitchFamily="2" charset="0"/>
              </a:rPr>
              <a:t>Randell</a:t>
            </a:r>
            <a:endParaRPr lang="en-GB" sz="2800" dirty="0" smtClean="0">
              <a:latin typeface="Twinkl" panose="02000000000000000000" pitchFamily="2" charset="0"/>
            </a:endParaRPr>
          </a:p>
          <a:p>
            <a:endParaRPr lang="en-GB" sz="2800" dirty="0" smtClean="0">
              <a:solidFill>
                <a:schemeClr val="tx1"/>
              </a:solidFill>
              <a:latin typeface="Twinkl" panose="02000000000000000000" pitchFamily="2" charset="0"/>
            </a:endParaRPr>
          </a:p>
          <a:p>
            <a:r>
              <a:rPr lang="en-GB" sz="2800" dirty="0">
                <a:latin typeface="Twinkl" panose="02000000000000000000" pitchFamily="2" charset="0"/>
              </a:rPr>
              <a:t>Mrs </a:t>
            </a:r>
            <a:r>
              <a:rPr lang="en-GB" sz="2800" dirty="0" err="1" smtClean="0">
                <a:latin typeface="Twinkl" panose="02000000000000000000" pitchFamily="2" charset="0"/>
              </a:rPr>
              <a:t>Hennegan</a:t>
            </a:r>
            <a:r>
              <a:rPr lang="en-GB" sz="2800" dirty="0" smtClean="0">
                <a:latin typeface="Twinkl" panose="02000000000000000000" pitchFamily="2" charset="0"/>
              </a:rPr>
              <a:t> (2H </a:t>
            </a:r>
            <a:r>
              <a:rPr lang="en-GB" sz="2800" dirty="0">
                <a:latin typeface="Twinkl" panose="02000000000000000000" pitchFamily="2" charset="0"/>
              </a:rPr>
              <a:t>on </a:t>
            </a:r>
            <a:r>
              <a:rPr lang="en-GB" sz="2800" dirty="0" smtClean="0">
                <a:latin typeface="Twinkl" panose="02000000000000000000" pitchFamily="2" charset="0"/>
              </a:rPr>
              <a:t>Friday </a:t>
            </a:r>
            <a:r>
              <a:rPr lang="en-GB" sz="2800" dirty="0">
                <a:latin typeface="Twinkl" panose="02000000000000000000" pitchFamily="2" charset="0"/>
              </a:rPr>
              <a:t>mornings)</a:t>
            </a:r>
          </a:p>
          <a:p>
            <a:r>
              <a:rPr lang="en-GB" sz="2800" dirty="0">
                <a:latin typeface="Twinkl" panose="02000000000000000000" pitchFamily="2" charset="0"/>
              </a:rPr>
              <a:t>Mrs </a:t>
            </a:r>
            <a:r>
              <a:rPr lang="en-GB" sz="2800" dirty="0" smtClean="0">
                <a:latin typeface="Twinkl" panose="02000000000000000000" pitchFamily="2" charset="0"/>
              </a:rPr>
              <a:t>Ingram </a:t>
            </a:r>
            <a:r>
              <a:rPr lang="en-GB" sz="2800" dirty="0">
                <a:latin typeface="Twinkl" panose="02000000000000000000" pitchFamily="2" charset="0"/>
              </a:rPr>
              <a:t>(</a:t>
            </a:r>
            <a:r>
              <a:rPr lang="en-GB" sz="2800" dirty="0" smtClean="0">
                <a:latin typeface="Twinkl" panose="02000000000000000000" pitchFamily="2" charset="0"/>
              </a:rPr>
              <a:t>2F </a:t>
            </a:r>
            <a:r>
              <a:rPr lang="en-GB" sz="2800" dirty="0">
                <a:latin typeface="Twinkl" panose="02000000000000000000" pitchFamily="2" charset="0"/>
              </a:rPr>
              <a:t>on </a:t>
            </a:r>
            <a:r>
              <a:rPr lang="en-GB" sz="2800" dirty="0" smtClean="0">
                <a:latin typeface="Twinkl" panose="02000000000000000000" pitchFamily="2" charset="0"/>
              </a:rPr>
              <a:t>Friday </a:t>
            </a:r>
            <a:r>
              <a:rPr lang="en-GB" sz="2800" dirty="0">
                <a:latin typeface="Twinkl" panose="02000000000000000000" pitchFamily="2" charset="0"/>
              </a:rPr>
              <a:t>mornings)</a:t>
            </a:r>
          </a:p>
          <a:p>
            <a:r>
              <a:rPr lang="en-GB" sz="3200" dirty="0">
                <a:solidFill>
                  <a:schemeClr val="tx1"/>
                </a:solidFill>
                <a:latin typeface="Comic Sans MS" panose="030F0902030302020204" pitchFamily="66" charset="0"/>
              </a:rPr>
              <a:t/>
            </a:r>
            <a:br>
              <a:rPr lang="en-GB" sz="3200" dirty="0">
                <a:solidFill>
                  <a:schemeClr val="tx1"/>
                </a:solidFill>
                <a:latin typeface="Comic Sans MS" panose="030F0902030302020204" pitchFamily="66" charset="0"/>
              </a:rPr>
            </a:br>
            <a:r>
              <a:rPr lang="en-GB" sz="4000" dirty="0" smtClean="0">
                <a:solidFill>
                  <a:schemeClr val="tx1"/>
                </a:solidFill>
                <a:latin typeface="Comic Sans MS" panose="030F0902030302020204" pitchFamily="66" charset="0"/>
              </a:rPr>
              <a:t/>
            </a:r>
            <a:br>
              <a:rPr lang="en-GB" sz="4000" dirty="0" smtClean="0">
                <a:solidFill>
                  <a:schemeClr val="tx1"/>
                </a:solidFill>
                <a:latin typeface="Comic Sans MS" panose="030F0902030302020204" pitchFamily="66" charset="0"/>
              </a:rPr>
            </a:br>
            <a:endParaRPr lang="en-GB" sz="4000" dirty="0"/>
          </a:p>
        </p:txBody>
      </p:sp>
      <p:pic>
        <p:nvPicPr>
          <p:cNvPr id="4" name="Picture 2" descr="Knowle C of E Primary Academy - Home">
            <a:extLst>
              <a:ext uri="{FF2B5EF4-FFF2-40B4-BE49-F238E27FC236}">
                <a16:creationId xmlns:a16="http://schemas.microsoft.com/office/drawing/2014/main" id="{2B466058-157B-7F4C-9209-57F7F92F677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9084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solidFill>
                  <a:schemeClr val="bg1"/>
                </a:solidFill>
                <a:latin typeface="Comic Sans MS" panose="030F0702030302020204" pitchFamily="66" charset="0"/>
              </a:rPr>
              <a:t>SMILE Agenda</a:t>
            </a:r>
          </a:p>
        </p:txBody>
      </p:sp>
      <p:pic>
        <p:nvPicPr>
          <p:cNvPr id="4" name="Picture 2" descr="Knowle C of E Primary Academy - Home">
            <a:extLst>
              <a:ext uri="{FF2B5EF4-FFF2-40B4-BE49-F238E27FC236}">
                <a16:creationId xmlns:a16="http://schemas.microsoft.com/office/drawing/2014/main" id="{D3580320-B3F5-2044-BB91-02E33B15163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a:srcRect l="42249" t="15844" r="18633" b="46708"/>
          <a:stretch/>
        </p:blipFill>
        <p:spPr>
          <a:xfrm>
            <a:off x="127000" y="2171959"/>
            <a:ext cx="6184900" cy="4391964"/>
          </a:xfrm>
          <a:prstGeom prst="rect">
            <a:avLst/>
          </a:prstGeom>
        </p:spPr>
      </p:pic>
      <p:pic>
        <p:nvPicPr>
          <p:cNvPr id="7" name="Picture 6"/>
          <p:cNvPicPr>
            <a:picLocks noChangeAspect="1"/>
          </p:cNvPicPr>
          <p:nvPr/>
        </p:nvPicPr>
        <p:blipFill rotWithShape="1">
          <a:blip r:embed="rId3"/>
          <a:srcRect l="42325" t="53528" r="18789" b="9248"/>
          <a:stretch/>
        </p:blipFill>
        <p:spPr>
          <a:xfrm>
            <a:off x="6311900" y="2171959"/>
            <a:ext cx="5829300" cy="4394395"/>
          </a:xfrm>
          <a:prstGeom prst="rect">
            <a:avLst/>
          </a:prstGeom>
        </p:spPr>
      </p:pic>
    </p:spTree>
    <p:extLst>
      <p:ext uri="{BB962C8B-B14F-4D97-AF65-F5344CB8AC3E}">
        <p14:creationId xmlns:p14="http://schemas.microsoft.com/office/powerpoint/2010/main" val="29009435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4018" y="1512054"/>
            <a:ext cx="10773181" cy="4812545"/>
          </a:xfrm>
        </p:spPr>
        <p:txBody>
          <a:bodyPr>
            <a:noAutofit/>
          </a:bodyPr>
          <a:lstStyle/>
          <a:p>
            <a:pPr marL="0" indent="0">
              <a:buNone/>
            </a:pPr>
            <a:endParaRPr lang="en-GB" sz="2000" dirty="0" smtClean="0">
              <a:latin typeface="Comic Sans MS" panose="030F0902030302020204" pitchFamily="66" charset="0"/>
            </a:endParaRPr>
          </a:p>
          <a:p>
            <a:pPr marL="0" indent="0">
              <a:buNone/>
            </a:pPr>
            <a:r>
              <a:rPr lang="en-GB" sz="2000" dirty="0" smtClean="0">
                <a:latin typeface="Twinkl" panose="02000000000000000000" pitchFamily="2" charset="0"/>
              </a:rPr>
              <a:t>Throughout </a:t>
            </a:r>
            <a:r>
              <a:rPr lang="en-GB" sz="2000" dirty="0">
                <a:latin typeface="Twinkl" panose="02000000000000000000" pitchFamily="2" charset="0"/>
              </a:rPr>
              <a:t>the academic year, pupils will focus on the ENGAGE and SOCIALISE elements of wellbeing. A focus on inter-generational connectivity will be delivered through a range of opportunities to include: developing relationships with a local retirement home, using curriculum WOW events as a stimulus to build these relationships, and, through the study of the African continent, explore how different cultures and traditions pass on their history from generation to generation – oral history. All fundraising for the year will be linked to supporting children/families in </a:t>
            </a:r>
            <a:r>
              <a:rPr lang="en-GB" sz="2000" dirty="0" smtClean="0">
                <a:latin typeface="Twinkl" panose="02000000000000000000" pitchFamily="2" charset="0"/>
              </a:rPr>
              <a:t>Africa (potential link with a school in </a:t>
            </a:r>
            <a:r>
              <a:rPr lang="en-GB" sz="2000" dirty="0" err="1" smtClean="0">
                <a:latin typeface="Twinkl" panose="02000000000000000000" pitchFamily="2" charset="0"/>
              </a:rPr>
              <a:t>Milawi</a:t>
            </a:r>
            <a:r>
              <a:rPr lang="en-GB" sz="2000" dirty="0" smtClean="0">
                <a:latin typeface="Twinkl" panose="02000000000000000000" pitchFamily="2" charset="0"/>
              </a:rPr>
              <a:t> through the church)</a:t>
            </a:r>
            <a:endParaRPr lang="en-GB" sz="2000" dirty="0">
              <a:latin typeface="Twinkl" panose="02000000000000000000" pitchFamily="2" charset="0"/>
            </a:endParaRPr>
          </a:p>
          <a:p>
            <a:endParaRPr lang="en-GB" sz="2000" dirty="0">
              <a:latin typeface="Twinkl" panose="02000000000000000000" pitchFamily="2" charset="0"/>
            </a:endParaRPr>
          </a:p>
          <a:p>
            <a:pPr marL="0" indent="0">
              <a:buNone/>
            </a:pPr>
            <a:r>
              <a:rPr lang="en-GB" sz="2000" dirty="0">
                <a:latin typeface="Twinkl" panose="02000000000000000000" pitchFamily="2" charset="0"/>
              </a:rPr>
              <a:t>By the end of the academic year pupils should have: extended their relationships and connected with a range of people across the generations; improved their understanding of how each generation ‘teaches’ the next and have volunteered and given their time to raise money to support their chosen charities, making a contribution to the wider life of the global community.</a:t>
            </a:r>
          </a:p>
          <a:p>
            <a:endParaRPr lang="en-GB" sz="2000" dirty="0">
              <a:latin typeface="Comic Sans MS" panose="030F0902030302020204" pitchFamily="66" charset="0"/>
            </a:endParaRPr>
          </a:p>
        </p:txBody>
      </p:sp>
      <p:sp>
        <p:nvSpPr>
          <p:cNvPr id="4" name="Title 1"/>
          <p:cNvSpPr>
            <a:spLocks noGrp="1"/>
          </p:cNvSpPr>
          <p:nvPr>
            <p:ph type="title"/>
          </p:nvPr>
        </p:nvSpPr>
        <p:spPr>
          <a:xfrm>
            <a:off x="713061" y="235190"/>
            <a:ext cx="9784080" cy="1508760"/>
          </a:xfrm>
        </p:spPr>
        <p:txBody>
          <a:bodyPr>
            <a:normAutofit/>
          </a:bodyPr>
          <a:lstStyle/>
          <a:p>
            <a:r>
              <a:rPr lang="en-GB" sz="4800" dirty="0" smtClean="0">
                <a:solidFill>
                  <a:schemeClr val="bg1"/>
                </a:solidFill>
                <a:latin typeface="Twinkl" panose="02000000000000000000" pitchFamily="2" charset="0"/>
              </a:rPr>
              <a:t>OUR YEAR 2 SMILE </a:t>
            </a:r>
            <a:r>
              <a:rPr lang="en-GB" sz="4800" dirty="0">
                <a:solidFill>
                  <a:schemeClr val="bg1"/>
                </a:solidFill>
                <a:latin typeface="Twinkl" panose="02000000000000000000" pitchFamily="2" charset="0"/>
              </a:rPr>
              <a:t>Agenda</a:t>
            </a:r>
          </a:p>
        </p:txBody>
      </p:sp>
      <p:pic>
        <p:nvPicPr>
          <p:cNvPr id="5" name="Picture 2" descr="Knowle C of E Primary Academy - Home">
            <a:extLst>
              <a:ext uri="{FF2B5EF4-FFF2-40B4-BE49-F238E27FC236}">
                <a16:creationId xmlns:a16="http://schemas.microsoft.com/office/drawing/2014/main" id="{0B5C9B05-A059-BE44-9F57-DB2CFC08B66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360" y="56007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8985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40806" y="1892301"/>
            <a:ext cx="11061699" cy="4607004"/>
          </a:xfrm>
        </p:spPr>
        <p:txBody>
          <a:bodyPr>
            <a:normAutofit fontScale="25000" lnSpcReduction="20000"/>
          </a:bodyPr>
          <a:lstStyle/>
          <a:p>
            <a:r>
              <a:rPr lang="en-GB" sz="6800" dirty="0" smtClean="0">
                <a:latin typeface="Twinkl" panose="02000000000000000000" pitchFamily="2" charset="0"/>
              </a:rPr>
              <a:t>Visit </a:t>
            </a:r>
            <a:r>
              <a:rPr lang="en-GB" sz="6800" dirty="0">
                <a:latin typeface="Twinkl" panose="02000000000000000000" pitchFamily="2" charset="0"/>
              </a:rPr>
              <a:t>to a retirement home to deliver personalised Christmas Cards and Carol </a:t>
            </a:r>
            <a:r>
              <a:rPr lang="en-GB" sz="6800" dirty="0" smtClean="0">
                <a:latin typeface="Twinkl" panose="02000000000000000000" pitchFamily="2" charset="0"/>
              </a:rPr>
              <a:t>Singing</a:t>
            </a:r>
          </a:p>
          <a:p>
            <a:r>
              <a:rPr lang="en-GB" sz="6800" dirty="0" smtClean="0">
                <a:latin typeface="Twinkl" panose="02000000000000000000" pitchFamily="2" charset="0"/>
              </a:rPr>
              <a:t>Christmas Panto Visit</a:t>
            </a:r>
          </a:p>
          <a:p>
            <a:r>
              <a:rPr lang="en-GB" sz="6800" dirty="0" smtClean="0">
                <a:latin typeface="Twinkl" panose="02000000000000000000" pitchFamily="2" charset="0"/>
              </a:rPr>
              <a:t>Multi-skills festival</a:t>
            </a:r>
            <a:endParaRPr lang="en-GB" sz="6800" dirty="0">
              <a:latin typeface="Twinkl" panose="02000000000000000000" pitchFamily="2" charset="0"/>
            </a:endParaRPr>
          </a:p>
          <a:p>
            <a:pPr lvl="0"/>
            <a:r>
              <a:rPr lang="en-GB" sz="6800" dirty="0">
                <a:latin typeface="Twinkl" panose="02000000000000000000" pitchFamily="2" charset="0"/>
              </a:rPr>
              <a:t>An African Drumming Workshop</a:t>
            </a:r>
          </a:p>
          <a:p>
            <a:pPr lvl="0"/>
            <a:r>
              <a:rPr lang="en-GB" sz="6800" dirty="0">
                <a:latin typeface="Twinkl" panose="02000000000000000000" pitchFamily="2" charset="0"/>
              </a:rPr>
              <a:t>Africa afternoon for Parents – serving food made in D &amp; T, showcasing African dancing and drumming</a:t>
            </a:r>
          </a:p>
          <a:p>
            <a:pPr lvl="0"/>
            <a:r>
              <a:rPr lang="en-GB" sz="6800" dirty="0">
                <a:latin typeface="Twinkl" panose="02000000000000000000" pitchFamily="2" charset="0"/>
              </a:rPr>
              <a:t>Visit to an African village (West Midlands Safari Park)</a:t>
            </a:r>
          </a:p>
          <a:p>
            <a:pPr lvl="0"/>
            <a:r>
              <a:rPr lang="en-GB" sz="6800" dirty="0">
                <a:latin typeface="Twinkl" panose="02000000000000000000" pitchFamily="2" charset="0"/>
              </a:rPr>
              <a:t>Visit to </a:t>
            </a:r>
            <a:r>
              <a:rPr lang="en-GB" sz="6800" dirty="0" err="1">
                <a:latin typeface="Twinkl" panose="02000000000000000000" pitchFamily="2" charset="0"/>
              </a:rPr>
              <a:t>Knowle</a:t>
            </a:r>
            <a:r>
              <a:rPr lang="en-GB" sz="6800" dirty="0">
                <a:latin typeface="Twinkl" panose="02000000000000000000" pitchFamily="2" charset="0"/>
              </a:rPr>
              <a:t> Parish </a:t>
            </a:r>
            <a:r>
              <a:rPr lang="en-GB" sz="6800" dirty="0" smtClean="0">
                <a:latin typeface="Twinkl" panose="02000000000000000000" pitchFamily="2" charset="0"/>
              </a:rPr>
              <a:t>Church</a:t>
            </a:r>
          </a:p>
          <a:p>
            <a:pPr lvl="0"/>
            <a:r>
              <a:rPr lang="en-GB" sz="6800" dirty="0" smtClean="0">
                <a:latin typeface="Twinkl" panose="02000000000000000000" pitchFamily="2" charset="0"/>
              </a:rPr>
              <a:t>The Iron Man theme day</a:t>
            </a:r>
            <a:endParaRPr lang="en-GB" sz="6800" dirty="0">
              <a:latin typeface="Twinkl" panose="02000000000000000000" pitchFamily="2" charset="0"/>
            </a:endParaRPr>
          </a:p>
          <a:p>
            <a:pPr lvl="0"/>
            <a:r>
              <a:rPr lang="en-GB" sz="6800" dirty="0">
                <a:latin typeface="Twinkl" panose="02000000000000000000" pitchFamily="2" charset="0"/>
              </a:rPr>
              <a:t>Victorian Day – very strict teachers and lots of rules and handwriting practice on a chalkboard</a:t>
            </a:r>
          </a:p>
          <a:p>
            <a:pPr lvl="0"/>
            <a:r>
              <a:rPr lang="en-GB" sz="6800" dirty="0" smtClean="0">
                <a:latin typeface="Twinkl" panose="02000000000000000000" pitchFamily="2" charset="0"/>
              </a:rPr>
              <a:t>Visit </a:t>
            </a:r>
            <a:r>
              <a:rPr lang="en-GB" sz="6800" dirty="0">
                <a:latin typeface="Twinkl" panose="02000000000000000000" pitchFamily="2" charset="0"/>
              </a:rPr>
              <a:t>from a member of the Muslim faith (parent invited</a:t>
            </a:r>
            <a:r>
              <a:rPr lang="en-GB" sz="6800" dirty="0" smtClean="0">
                <a:latin typeface="Twinkl" panose="02000000000000000000" pitchFamily="2" charset="0"/>
              </a:rPr>
              <a:t>)</a:t>
            </a:r>
          </a:p>
          <a:p>
            <a:pPr lvl="0"/>
            <a:r>
              <a:rPr lang="en-GB" sz="6800" dirty="0" smtClean="0">
                <a:latin typeface="Twinkl" panose="02000000000000000000" pitchFamily="2" charset="0"/>
              </a:rPr>
              <a:t>Kick </a:t>
            </a:r>
            <a:r>
              <a:rPr lang="en-GB" sz="6800" dirty="0" err="1" smtClean="0">
                <a:latin typeface="Twinkl" panose="02000000000000000000" pitchFamily="2" charset="0"/>
              </a:rPr>
              <a:t>Rounders</a:t>
            </a:r>
            <a:r>
              <a:rPr lang="en-GB" sz="6800" dirty="0" smtClean="0">
                <a:latin typeface="Twinkl" panose="02000000000000000000" pitchFamily="2" charset="0"/>
              </a:rPr>
              <a:t> Festival at Arden</a:t>
            </a:r>
            <a:endParaRPr lang="en-GB" sz="6800" dirty="0">
              <a:latin typeface="Twinkl" panose="02000000000000000000" pitchFamily="2" charset="0"/>
            </a:endParaRPr>
          </a:p>
          <a:p>
            <a:pPr lvl="0"/>
            <a:r>
              <a:rPr lang="en-GB" sz="6800" dirty="0">
                <a:latin typeface="Twinkl" panose="02000000000000000000" pitchFamily="2" charset="0"/>
              </a:rPr>
              <a:t>Summer Entertainment Production</a:t>
            </a:r>
          </a:p>
          <a:p>
            <a:pPr lvl="0"/>
            <a:endParaRPr lang="en-GB" sz="2400" dirty="0" smtClean="0">
              <a:latin typeface="Comic Sans MS" panose="030F0702030302020204" pitchFamily="66" charset="0"/>
            </a:endParaRPr>
          </a:p>
          <a:p>
            <a:endParaRPr lang="en-GB" dirty="0"/>
          </a:p>
        </p:txBody>
      </p:sp>
      <p:sp>
        <p:nvSpPr>
          <p:cNvPr id="4" name="Title 1"/>
          <p:cNvSpPr>
            <a:spLocks noGrp="1"/>
          </p:cNvSpPr>
          <p:nvPr>
            <p:ph type="title"/>
          </p:nvPr>
        </p:nvSpPr>
        <p:spPr>
          <a:xfrm>
            <a:off x="615090" y="218861"/>
            <a:ext cx="10814909" cy="1508760"/>
          </a:xfrm>
        </p:spPr>
        <p:txBody>
          <a:bodyPr>
            <a:normAutofit/>
          </a:bodyPr>
          <a:lstStyle/>
          <a:p>
            <a:r>
              <a:rPr lang="en-GB" sz="4800" dirty="0" smtClean="0">
                <a:solidFill>
                  <a:schemeClr val="bg1"/>
                </a:solidFill>
                <a:latin typeface="Twinkl" panose="02000000000000000000" pitchFamily="2" charset="0"/>
              </a:rPr>
              <a:t>CELEBRATION AND GOOD NEWS</a:t>
            </a:r>
            <a:endParaRPr lang="en-GB" sz="4800" dirty="0">
              <a:solidFill>
                <a:schemeClr val="bg1"/>
              </a:solidFill>
              <a:latin typeface="Twinkl" panose="02000000000000000000" pitchFamily="2" charset="0"/>
            </a:endParaRPr>
          </a:p>
        </p:txBody>
      </p:sp>
      <p:pic>
        <p:nvPicPr>
          <p:cNvPr id="5" name="Picture 2" descr="Knowle C of E Primary Academy - Home">
            <a:extLst>
              <a:ext uri="{FF2B5EF4-FFF2-40B4-BE49-F238E27FC236}">
                <a16:creationId xmlns:a16="http://schemas.microsoft.com/office/drawing/2014/main" id="{385ACBBC-4244-1049-A10A-5528B2925FC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3215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latin typeface="Twinkl" panose="02000000000000000000" pitchFamily="2" charset="0"/>
              </a:rPr>
              <a:t>YEAR 2 CURRICULUM</a:t>
            </a:r>
            <a:endParaRPr lang="en-GB" dirty="0">
              <a:solidFill>
                <a:schemeClr val="bg1"/>
              </a:solidFill>
              <a:latin typeface="Twinkl" panose="02000000000000000000" pitchFamily="2" charset="0"/>
            </a:endParaRPr>
          </a:p>
        </p:txBody>
      </p:sp>
      <p:sp>
        <p:nvSpPr>
          <p:cNvPr id="3" name="Content Placeholder 2"/>
          <p:cNvSpPr>
            <a:spLocks noGrp="1"/>
          </p:cNvSpPr>
          <p:nvPr>
            <p:ph idx="1"/>
          </p:nvPr>
        </p:nvSpPr>
        <p:spPr>
          <a:xfrm>
            <a:off x="379959" y="1959428"/>
            <a:ext cx="10318520" cy="4898572"/>
          </a:xfrm>
        </p:spPr>
        <p:txBody>
          <a:bodyPr>
            <a:normAutofit/>
          </a:bodyPr>
          <a:lstStyle/>
          <a:p>
            <a:r>
              <a:rPr lang="en-GB" sz="2400" dirty="0">
                <a:latin typeface="Twinkl" panose="02000000000000000000" pitchFamily="2" charset="0"/>
              </a:rPr>
              <a:t>MARVELLOUS MATERIALS</a:t>
            </a:r>
          </a:p>
          <a:p>
            <a:r>
              <a:rPr lang="en-GB" sz="2400" dirty="0">
                <a:latin typeface="Twinkl" panose="02000000000000000000" pitchFamily="2" charset="0"/>
              </a:rPr>
              <a:t>This unit is driven by the Science curriculum focussing on materials. Pupils select and use a range of tools and equipment to </a:t>
            </a:r>
            <a:r>
              <a:rPr lang="en-GB" sz="2400" dirty="0" smtClean="0">
                <a:latin typeface="Twinkl" panose="02000000000000000000" pitchFamily="2" charset="0"/>
              </a:rPr>
              <a:t>design </a:t>
            </a:r>
            <a:r>
              <a:rPr lang="en-GB" sz="2400" dirty="0">
                <a:latin typeface="Twinkl" panose="02000000000000000000" pitchFamily="2" charset="0"/>
              </a:rPr>
              <a:t>a </a:t>
            </a:r>
            <a:r>
              <a:rPr lang="en-GB" sz="2400" dirty="0" smtClean="0">
                <a:latin typeface="Twinkl" panose="02000000000000000000" pitchFamily="2" charset="0"/>
              </a:rPr>
              <a:t>house for ‘The Three Little Wolves’. Children </a:t>
            </a:r>
            <a:r>
              <a:rPr lang="en-GB" sz="2400" dirty="0">
                <a:latin typeface="Twinkl" panose="02000000000000000000" pitchFamily="2" charset="0"/>
              </a:rPr>
              <a:t>investigate natural materials, making large sculptures, clay models and collage. </a:t>
            </a:r>
            <a:endParaRPr lang="en-GB" sz="2400" dirty="0" smtClean="0">
              <a:latin typeface="Twinkl" panose="02000000000000000000" pitchFamily="2" charset="0"/>
            </a:endParaRPr>
          </a:p>
          <a:p>
            <a:r>
              <a:rPr lang="en-GB" sz="2400" dirty="0">
                <a:latin typeface="Twinkl" panose="02000000000000000000" pitchFamily="2" charset="0"/>
              </a:rPr>
              <a:t>AMAZING ANIMALS!</a:t>
            </a:r>
          </a:p>
          <a:p>
            <a:r>
              <a:rPr lang="en-GB" sz="2400" dirty="0">
                <a:latin typeface="Twinkl" panose="02000000000000000000" pitchFamily="2" charset="0"/>
              </a:rPr>
              <a:t>This unit is driven by the Science curriculum focussing on Living Things. Pupils will carry out various experiments to discover the different characteristics of living things. The text used to support this unit will be ‘The Bear under the Stairs’ by Helen Cooper.</a:t>
            </a:r>
          </a:p>
          <a:p>
            <a:endParaRPr lang="en-GB" sz="2400" dirty="0">
              <a:latin typeface="Comic Sans MS" panose="030F0902030302020204" pitchFamily="66" charset="0"/>
            </a:endParaRPr>
          </a:p>
          <a:p>
            <a:endParaRPr lang="en-GB" sz="2400" dirty="0">
              <a:latin typeface="Comic Sans MS" panose="030F0902030302020204" pitchFamily="66" charset="0"/>
            </a:endParaRPr>
          </a:p>
          <a:p>
            <a:endParaRPr lang="en-GB" sz="2400" dirty="0"/>
          </a:p>
        </p:txBody>
      </p:sp>
      <p:pic>
        <p:nvPicPr>
          <p:cNvPr id="4" name="Picture 2" descr="Knowle C of E Primary Academy - Home">
            <a:extLst>
              <a:ext uri="{FF2B5EF4-FFF2-40B4-BE49-F238E27FC236}">
                <a16:creationId xmlns:a16="http://schemas.microsoft.com/office/drawing/2014/main" id="{D9DA820D-3DCF-EF40-9722-0D8CC8AE4F5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2236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latin typeface="Twinkl" panose="02000000000000000000" pitchFamily="2" charset="0"/>
              </a:rPr>
              <a:t>YEAR 2 CURRICULUM</a:t>
            </a:r>
            <a:endParaRPr lang="en-GB" dirty="0">
              <a:solidFill>
                <a:schemeClr val="bg1"/>
              </a:solidFill>
              <a:latin typeface="Twinkl" panose="02000000000000000000" pitchFamily="2" charset="0"/>
            </a:endParaRPr>
          </a:p>
        </p:txBody>
      </p:sp>
      <p:sp>
        <p:nvSpPr>
          <p:cNvPr id="3" name="Content Placeholder 2"/>
          <p:cNvSpPr>
            <a:spLocks noGrp="1"/>
          </p:cNvSpPr>
          <p:nvPr>
            <p:ph idx="1"/>
          </p:nvPr>
        </p:nvSpPr>
        <p:spPr>
          <a:xfrm>
            <a:off x="470263" y="2050868"/>
            <a:ext cx="9968096" cy="5042263"/>
          </a:xfrm>
        </p:spPr>
        <p:txBody>
          <a:bodyPr>
            <a:normAutofit/>
          </a:bodyPr>
          <a:lstStyle/>
          <a:p>
            <a:pPr lvl="0"/>
            <a:r>
              <a:rPr lang="en-GB" sz="2400" dirty="0" smtClean="0">
                <a:latin typeface="Twinkl" panose="02000000000000000000" pitchFamily="2" charset="0"/>
              </a:rPr>
              <a:t>THE AFRICAN ADVENTURE</a:t>
            </a:r>
          </a:p>
          <a:p>
            <a:pPr lvl="0"/>
            <a:r>
              <a:rPr lang="en-GB" sz="2400" dirty="0" smtClean="0">
                <a:latin typeface="Twinkl" panose="02000000000000000000" pitchFamily="2" charset="0"/>
              </a:rPr>
              <a:t>Pupils</a:t>
            </a:r>
            <a:r>
              <a:rPr lang="en-GB" sz="2400" dirty="0">
                <a:latin typeface="Twinkl" panose="02000000000000000000" pitchFamily="2" charset="0"/>
              </a:rPr>
              <a:t>’ learning focuses on the exploration of Africa. During geographical study, pupils learn about map reading, location of the continent and the variety of countries which make up Africa; they make comparisons between </a:t>
            </a:r>
            <a:r>
              <a:rPr lang="en-GB" sz="2400" dirty="0" err="1">
                <a:latin typeface="Twinkl" panose="02000000000000000000" pitchFamily="2" charset="0"/>
              </a:rPr>
              <a:t>Knowle</a:t>
            </a:r>
            <a:r>
              <a:rPr lang="en-GB" sz="2400" dirty="0">
                <a:latin typeface="Twinkl" panose="02000000000000000000" pitchFamily="2" charset="0"/>
              </a:rPr>
              <a:t> and the </a:t>
            </a:r>
            <a:r>
              <a:rPr lang="en-GB" sz="2400" dirty="0" err="1">
                <a:latin typeface="Twinkl" panose="02000000000000000000" pitchFamily="2" charset="0"/>
              </a:rPr>
              <a:t>Masai</a:t>
            </a:r>
            <a:r>
              <a:rPr lang="en-GB" sz="2400" dirty="0">
                <a:latin typeface="Twinkl" panose="02000000000000000000" pitchFamily="2" charset="0"/>
              </a:rPr>
              <a:t>. They create African inspired art using a range of techniques and materials. Pupils read ‘</a:t>
            </a:r>
            <a:r>
              <a:rPr lang="en-GB" sz="2400" dirty="0" err="1">
                <a:latin typeface="Twinkl" panose="02000000000000000000" pitchFamily="2" charset="0"/>
              </a:rPr>
              <a:t>Meerkat</a:t>
            </a:r>
            <a:r>
              <a:rPr lang="en-GB" sz="2400" dirty="0">
                <a:latin typeface="Twinkl" panose="02000000000000000000" pitchFamily="2" charset="0"/>
              </a:rPr>
              <a:t> Mail’ by Emily </a:t>
            </a:r>
            <a:r>
              <a:rPr lang="en-GB" sz="2400" dirty="0" err="1">
                <a:latin typeface="Twinkl" panose="02000000000000000000" pitchFamily="2" charset="0"/>
              </a:rPr>
              <a:t>Gravett</a:t>
            </a:r>
            <a:r>
              <a:rPr lang="en-GB" sz="2400" dirty="0">
                <a:latin typeface="Twinkl" panose="02000000000000000000" pitchFamily="2" charset="0"/>
              </a:rPr>
              <a:t>, ‘Tadpole’s Promise’ by Jeannie Baker and ‘Yeti and the Bird’ by Nadia </a:t>
            </a:r>
            <a:r>
              <a:rPr lang="en-GB" sz="2400" dirty="0" err="1">
                <a:latin typeface="Twinkl" panose="02000000000000000000" pitchFamily="2" charset="0"/>
              </a:rPr>
              <a:t>Shereen</a:t>
            </a:r>
            <a:r>
              <a:rPr lang="en-GB" sz="2400" dirty="0">
                <a:latin typeface="Twinkl" panose="02000000000000000000" pitchFamily="2" charset="0"/>
              </a:rPr>
              <a:t> to support their own writing development and study animals found in African countries</a:t>
            </a:r>
            <a:r>
              <a:rPr lang="en-GB" sz="2400" dirty="0" smtClean="0">
                <a:latin typeface="Twinkl" panose="02000000000000000000" pitchFamily="2" charset="0"/>
              </a:rPr>
              <a:t>.</a:t>
            </a:r>
            <a:endParaRPr lang="en-GB" sz="2400" dirty="0">
              <a:latin typeface="Twinkl" panose="02000000000000000000" pitchFamily="2" charset="0"/>
            </a:endParaRPr>
          </a:p>
        </p:txBody>
      </p:sp>
      <p:pic>
        <p:nvPicPr>
          <p:cNvPr id="4" name="Picture 2" descr="Knowle C of E Primary Academy - Home">
            <a:extLst>
              <a:ext uri="{FF2B5EF4-FFF2-40B4-BE49-F238E27FC236}">
                <a16:creationId xmlns:a16="http://schemas.microsoft.com/office/drawing/2014/main" id="{B96C2BA5-BBD5-B94A-958C-C229A88638C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4990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latin typeface="Twinkl" panose="02000000000000000000" pitchFamily="2" charset="0"/>
              </a:rPr>
              <a:t>YEAR 2 CURRICULUM</a:t>
            </a:r>
            <a:endParaRPr lang="en-GB" dirty="0">
              <a:solidFill>
                <a:schemeClr val="bg1"/>
              </a:solidFill>
              <a:latin typeface="Twinkl" panose="02000000000000000000" pitchFamily="2" charset="0"/>
            </a:endParaRPr>
          </a:p>
        </p:txBody>
      </p:sp>
      <p:sp>
        <p:nvSpPr>
          <p:cNvPr id="3" name="Content Placeholder 2"/>
          <p:cNvSpPr>
            <a:spLocks noGrp="1"/>
          </p:cNvSpPr>
          <p:nvPr>
            <p:ph idx="1"/>
          </p:nvPr>
        </p:nvSpPr>
        <p:spPr/>
        <p:txBody>
          <a:bodyPr/>
          <a:lstStyle/>
          <a:p>
            <a:pPr marL="0" indent="0">
              <a:buNone/>
            </a:pPr>
            <a:r>
              <a:rPr lang="en-GB" sz="2800" dirty="0" smtClean="0">
                <a:latin typeface="Twinkl" panose="02000000000000000000" pitchFamily="2" charset="0"/>
              </a:rPr>
              <a:t>BLAST FROM THE PAST</a:t>
            </a:r>
          </a:p>
          <a:p>
            <a:pPr marL="0" indent="0">
              <a:buNone/>
            </a:pPr>
            <a:r>
              <a:rPr lang="en-GB" sz="2800" dirty="0" smtClean="0">
                <a:latin typeface="Twinkl" panose="02000000000000000000" pitchFamily="2" charset="0"/>
              </a:rPr>
              <a:t>The </a:t>
            </a:r>
            <a:r>
              <a:rPr lang="en-GB" sz="2800" dirty="0">
                <a:latin typeface="Twinkl" panose="02000000000000000000" pitchFamily="2" charset="0"/>
              </a:rPr>
              <a:t>final term in Year 2 has a History curriculum focus which looks primarily at the Victorians. The era is explored from a variety of perspectives including childhood and school, health care (or the lack of it) and the work of Florence Nightingale. Pupils explore the work of George Stevenson and his contribution to train travel.</a:t>
            </a:r>
          </a:p>
          <a:p>
            <a:endParaRPr lang="en-GB" dirty="0"/>
          </a:p>
        </p:txBody>
      </p:sp>
    </p:spTree>
    <p:extLst>
      <p:ext uri="{BB962C8B-B14F-4D97-AF65-F5344CB8AC3E}">
        <p14:creationId xmlns:p14="http://schemas.microsoft.com/office/powerpoint/2010/main" val="27637247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b="1" dirty="0">
                <a:solidFill>
                  <a:schemeClr val="bg1"/>
                </a:solidFill>
                <a:latin typeface="Comic Sans MS" panose="030F0702030302020204" pitchFamily="66" charset="0"/>
              </a:rPr>
              <a:t>Why is reading so important?</a:t>
            </a:r>
          </a:p>
        </p:txBody>
      </p:sp>
      <p:sp>
        <p:nvSpPr>
          <p:cNvPr id="14" name="Content Placeholder 13"/>
          <p:cNvSpPr>
            <a:spLocks noGrp="1"/>
          </p:cNvSpPr>
          <p:nvPr>
            <p:ph idx="1"/>
          </p:nvPr>
        </p:nvSpPr>
        <p:spPr>
          <a:xfrm>
            <a:off x="557559" y="2045134"/>
            <a:ext cx="11240429" cy="4206240"/>
          </a:xfrm>
        </p:spPr>
        <p:txBody>
          <a:bodyPr>
            <a:noAutofit/>
          </a:bodyPr>
          <a:lstStyle/>
          <a:p>
            <a:r>
              <a:rPr lang="en-US" sz="3200" dirty="0">
                <a:solidFill>
                  <a:schemeClr val="tx2"/>
                </a:solidFill>
                <a:latin typeface="Comic Sans MS" panose="030F0702030302020204" pitchFamily="66" charset="0"/>
              </a:rPr>
              <a:t>It encourages language development</a:t>
            </a:r>
          </a:p>
          <a:p>
            <a:r>
              <a:rPr lang="en-US" sz="3200" dirty="0">
                <a:solidFill>
                  <a:schemeClr val="tx2"/>
                </a:solidFill>
                <a:latin typeface="Comic Sans MS" panose="030F0702030302020204" pitchFamily="66" charset="0"/>
              </a:rPr>
              <a:t>Fuels imagination, creativity and inquisitiveness</a:t>
            </a:r>
          </a:p>
          <a:p>
            <a:r>
              <a:rPr lang="en-US" sz="3200" dirty="0" smtClean="0">
                <a:solidFill>
                  <a:schemeClr val="tx2"/>
                </a:solidFill>
                <a:latin typeface="Comic Sans MS" panose="030F0702030302020204" pitchFamily="66" charset="0"/>
              </a:rPr>
              <a:t>Improves </a:t>
            </a:r>
            <a:r>
              <a:rPr lang="en-US" sz="3200" dirty="0">
                <a:solidFill>
                  <a:schemeClr val="tx2"/>
                </a:solidFill>
                <a:latin typeface="Comic Sans MS" panose="030F0702030302020204" pitchFamily="66" charset="0"/>
              </a:rPr>
              <a:t>academic achievement in all areas by improving cognitive development over time</a:t>
            </a:r>
          </a:p>
          <a:p>
            <a:r>
              <a:rPr lang="en-US" sz="3200" dirty="0">
                <a:solidFill>
                  <a:schemeClr val="tx2"/>
                </a:solidFill>
                <a:latin typeface="Comic Sans MS" panose="030F0702030302020204" pitchFamily="66" charset="0"/>
              </a:rPr>
              <a:t>Provides some tranquility in increasingly hectic </a:t>
            </a:r>
            <a:r>
              <a:rPr lang="en-US" sz="3200" dirty="0" smtClean="0">
                <a:solidFill>
                  <a:schemeClr val="tx2"/>
                </a:solidFill>
                <a:latin typeface="Comic Sans MS" panose="030F0702030302020204" pitchFamily="66" charset="0"/>
              </a:rPr>
              <a:t>days</a:t>
            </a:r>
          </a:p>
          <a:p>
            <a:endParaRPr lang="en-US" sz="3200" dirty="0">
              <a:solidFill>
                <a:schemeClr val="tx2"/>
              </a:solidFill>
              <a:latin typeface="Comic Sans MS" panose="030F0702030302020204" pitchFamily="66" charset="0"/>
            </a:endParaRPr>
          </a:p>
          <a:p>
            <a:pPr marL="0" indent="0">
              <a:buNone/>
            </a:pPr>
            <a:r>
              <a:rPr lang="en-US" sz="3200" dirty="0" smtClean="0">
                <a:solidFill>
                  <a:schemeClr val="tx2"/>
                </a:solidFill>
                <a:latin typeface="Comic Sans MS" panose="030F0702030302020204" pitchFamily="66" charset="0"/>
              </a:rPr>
              <a:t>Please ensure books are in the book bags and write in their reading records. </a:t>
            </a:r>
            <a:endParaRPr lang="en-US" sz="3200" dirty="0">
              <a:solidFill>
                <a:schemeClr val="tx2"/>
              </a:solidFill>
              <a:latin typeface="Comic Sans MS" panose="030F0702030302020204" pitchFamily="66" charset="0"/>
            </a:endParaRPr>
          </a:p>
        </p:txBody>
      </p:sp>
    </p:spTree>
    <p:extLst>
      <p:ext uri="{BB962C8B-B14F-4D97-AF65-F5344CB8AC3E}">
        <p14:creationId xmlns:p14="http://schemas.microsoft.com/office/powerpoint/2010/main" val="4193352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1096" y="556940"/>
            <a:ext cx="10157354" cy="852512"/>
          </a:xfrm>
        </p:spPr>
        <p:txBody>
          <a:bodyPr/>
          <a:lstStyle/>
          <a:p>
            <a:r>
              <a:rPr lang="en-US" dirty="0" smtClean="0">
                <a:solidFill>
                  <a:schemeClr val="bg1"/>
                </a:solidFill>
                <a:latin typeface="Comic Sans MS" panose="030F0702030302020204" pitchFamily="66" charset="0"/>
              </a:rPr>
              <a:t>Reading Fluency (Speed):</a:t>
            </a:r>
            <a:endParaRPr lang="en-US" dirty="0">
              <a:solidFill>
                <a:schemeClr val="bg1"/>
              </a:solidFill>
              <a:latin typeface="Comic Sans MS" panose="030F0702030302020204" pitchFamily="66" charset="0"/>
            </a:endParaRPr>
          </a:p>
        </p:txBody>
      </p:sp>
      <p:sp>
        <p:nvSpPr>
          <p:cNvPr id="5" name="Content Placeholder 4"/>
          <p:cNvSpPr>
            <a:spLocks noGrp="1"/>
          </p:cNvSpPr>
          <p:nvPr>
            <p:ph sz="half" idx="1"/>
          </p:nvPr>
        </p:nvSpPr>
        <p:spPr>
          <a:xfrm>
            <a:off x="580949" y="1993652"/>
            <a:ext cx="11233248" cy="5628208"/>
          </a:xfrm>
        </p:spPr>
        <p:txBody>
          <a:bodyPr>
            <a:normAutofit/>
          </a:bodyPr>
          <a:lstStyle/>
          <a:p>
            <a:pPr marL="0" indent="0" algn="ctr">
              <a:buNone/>
            </a:pPr>
            <a:r>
              <a:rPr lang="en-GB" sz="3600" dirty="0" smtClean="0">
                <a:solidFill>
                  <a:schemeClr val="tx2"/>
                </a:solidFill>
                <a:latin typeface="Comic Sans MS" panose="030F0702030302020204" pitchFamily="66" charset="0"/>
              </a:rPr>
              <a:t>Target for every child by the end of the year:</a:t>
            </a:r>
          </a:p>
          <a:p>
            <a:pPr marL="0" indent="0" algn="ctr">
              <a:buNone/>
            </a:pPr>
            <a:endParaRPr lang="en-GB" sz="4400" dirty="0" smtClean="0">
              <a:solidFill>
                <a:schemeClr val="tx2"/>
              </a:solidFill>
              <a:latin typeface="Comic Sans MS" panose="030F0702030302020204" pitchFamily="66" charset="0"/>
            </a:endParaRPr>
          </a:p>
          <a:p>
            <a:pPr marL="0" indent="0" algn="ctr">
              <a:buNone/>
            </a:pPr>
            <a:r>
              <a:rPr lang="en-GB" sz="4000" dirty="0" smtClean="0">
                <a:solidFill>
                  <a:schemeClr val="tx2"/>
                </a:solidFill>
                <a:latin typeface="Comic Sans MS" panose="030F0702030302020204" pitchFamily="66" charset="0"/>
              </a:rPr>
              <a:t>To be able to read 90 words per minute (or more) of an </a:t>
            </a:r>
            <a:r>
              <a:rPr lang="en-GB" sz="4000" dirty="0">
                <a:solidFill>
                  <a:schemeClr val="tx2"/>
                </a:solidFill>
                <a:latin typeface="Comic Sans MS" panose="030F0702030302020204" pitchFamily="66" charset="0"/>
              </a:rPr>
              <a:t>age-appropriate </a:t>
            </a:r>
            <a:r>
              <a:rPr lang="en-GB" sz="4000" dirty="0" smtClean="0">
                <a:solidFill>
                  <a:schemeClr val="tx2"/>
                </a:solidFill>
                <a:latin typeface="Comic Sans MS" panose="030F0702030302020204" pitchFamily="66" charset="0"/>
              </a:rPr>
              <a:t>text.</a:t>
            </a:r>
            <a:endParaRPr lang="en-GB" sz="4000" dirty="0">
              <a:solidFill>
                <a:schemeClr val="tx2"/>
              </a:solidFill>
              <a:latin typeface="Comic Sans MS" panose="030F0702030302020204" pitchFamily="66" charset="0"/>
            </a:endParaRPr>
          </a:p>
        </p:txBody>
      </p:sp>
    </p:spTree>
    <p:extLst>
      <p:ext uri="{BB962C8B-B14F-4D97-AF65-F5344CB8AC3E}">
        <p14:creationId xmlns:p14="http://schemas.microsoft.com/office/powerpoint/2010/main" val="2945531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0232E7C-A7DA-4B12-82E4-CB5F03738086}"/>
              </a:ext>
            </a:extLst>
          </p:cNvPr>
          <p:cNvSpPr/>
          <p:nvPr/>
        </p:nvSpPr>
        <p:spPr>
          <a:xfrm>
            <a:off x="511280" y="2516851"/>
            <a:ext cx="10827961" cy="2246769"/>
          </a:xfrm>
          <a:prstGeom prst="rect">
            <a:avLst/>
          </a:prstGeom>
        </p:spPr>
        <p:txBody>
          <a:bodyPr wrap="square">
            <a:spAutoFit/>
          </a:bodyPr>
          <a:lstStyle/>
          <a:p>
            <a:r>
              <a:rPr lang="en-GB" sz="2800" dirty="0">
                <a:latin typeface="Comic Sans MS" panose="030F0702030302020204" pitchFamily="66" charset="0"/>
              </a:rPr>
              <a:t>• </a:t>
            </a:r>
            <a:r>
              <a:rPr lang="en-GB" sz="2800" b="1" dirty="0" smtClean="0">
                <a:latin typeface="Comic Sans MS" panose="030F0702030302020204" pitchFamily="66" charset="0"/>
              </a:rPr>
              <a:t>ECHO READING </a:t>
            </a:r>
          </a:p>
          <a:p>
            <a:r>
              <a:rPr lang="en-GB" sz="2800" dirty="0" smtClean="0">
                <a:latin typeface="Comic Sans MS" panose="030F0702030302020204" pitchFamily="66" charset="0"/>
              </a:rPr>
              <a:t>Echo reading involves an adult </a:t>
            </a:r>
            <a:r>
              <a:rPr lang="en-GB" sz="2800" dirty="0">
                <a:latin typeface="Comic Sans MS" panose="030F0702030302020204" pitchFamily="66" charset="0"/>
              </a:rPr>
              <a:t>modelling </a:t>
            </a:r>
            <a:r>
              <a:rPr lang="en-GB" sz="2800" dirty="0" smtClean="0">
                <a:latin typeface="Comic Sans MS" panose="030F0702030302020204" pitchFamily="66" charset="0"/>
              </a:rPr>
              <a:t>a short sentence or paragraph to the child. The child then ‘echoes’ it back.  This models what they should sound like as fluent readers. </a:t>
            </a:r>
          </a:p>
          <a:p>
            <a:endParaRPr lang="en-GB" sz="2800" b="1" dirty="0">
              <a:latin typeface="Comic Sans MS" panose="030F0702030302020204" pitchFamily="66" charset="0"/>
            </a:endParaRPr>
          </a:p>
        </p:txBody>
      </p:sp>
      <p:sp>
        <p:nvSpPr>
          <p:cNvPr id="4" name="Title 3"/>
          <p:cNvSpPr>
            <a:spLocks noGrp="1"/>
          </p:cNvSpPr>
          <p:nvPr>
            <p:ph type="title"/>
          </p:nvPr>
        </p:nvSpPr>
        <p:spPr/>
        <p:txBody>
          <a:bodyPr/>
          <a:lstStyle/>
          <a:p>
            <a:r>
              <a:rPr lang="en-US" dirty="0">
                <a:solidFill>
                  <a:schemeClr val="bg1"/>
                </a:solidFill>
                <a:latin typeface="Comic Sans MS" panose="030F0702030302020204" pitchFamily="66" charset="0"/>
              </a:rPr>
              <a:t>Reading Fluently – what </a:t>
            </a:r>
            <a:r>
              <a:rPr lang="en-US" dirty="0" smtClean="0">
                <a:solidFill>
                  <a:schemeClr val="bg1"/>
                </a:solidFill>
                <a:latin typeface="Comic Sans MS" panose="030F0702030302020204" pitchFamily="66" charset="0"/>
              </a:rPr>
              <a:t>strategies work?</a:t>
            </a: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640325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bg1"/>
                </a:solidFill>
                <a:latin typeface="Twinkl" panose="02000000000000000000" pitchFamily="2" charset="0"/>
              </a:rPr>
              <a:t>the 6 p’s</a:t>
            </a:r>
            <a:endParaRPr lang="en-GB" dirty="0">
              <a:solidFill>
                <a:schemeClr val="bg1"/>
              </a:solidFill>
              <a:latin typeface="Twinkl" panose="02000000000000000000" pitchFamily="2" charset="0"/>
            </a:endParaRPr>
          </a:p>
        </p:txBody>
      </p:sp>
      <p:sp>
        <p:nvSpPr>
          <p:cNvPr id="3" name="Content Placeholder 2"/>
          <p:cNvSpPr>
            <a:spLocks noGrp="1"/>
          </p:cNvSpPr>
          <p:nvPr>
            <p:ph idx="1"/>
          </p:nvPr>
        </p:nvSpPr>
        <p:spPr>
          <a:xfrm>
            <a:off x="568712" y="1918010"/>
            <a:ext cx="11073161" cy="4516244"/>
          </a:xfrm>
        </p:spPr>
        <p:txBody>
          <a:bodyPr>
            <a:normAutofit lnSpcReduction="10000"/>
          </a:bodyPr>
          <a:lstStyle/>
          <a:p>
            <a:r>
              <a:rPr lang="en-GB" dirty="0">
                <a:latin typeface="Twinkl" panose="02000000000000000000" pitchFamily="2" charset="0"/>
              </a:rPr>
              <a:t>What does fluent reading look like?</a:t>
            </a:r>
          </a:p>
          <a:p>
            <a:r>
              <a:rPr lang="en-GB" dirty="0" smtClean="0">
                <a:latin typeface="Twinkl" panose="02000000000000000000" pitchFamily="2" charset="0"/>
              </a:rPr>
              <a:t>To </a:t>
            </a:r>
            <a:r>
              <a:rPr lang="en-GB" dirty="0">
                <a:latin typeface="Twinkl" panose="02000000000000000000" pitchFamily="2" charset="0"/>
              </a:rPr>
              <a:t>help learners focus on their reading fluency, various aspects of reading aloud have been separated into six key elements. Each aspect works in partnership with the others to produce a rich and vibrant reading performance:</a:t>
            </a:r>
          </a:p>
          <a:p>
            <a:r>
              <a:rPr lang="en-GB" dirty="0">
                <a:latin typeface="Twinkl" panose="02000000000000000000" pitchFamily="2" charset="0"/>
              </a:rPr>
              <a:t>Pitch: The musicality of the reading voice – including tone and intonation.</a:t>
            </a:r>
          </a:p>
          <a:p>
            <a:r>
              <a:rPr lang="en-GB" dirty="0">
                <a:latin typeface="Twinkl" panose="02000000000000000000" pitchFamily="2" charset="0"/>
              </a:rPr>
              <a:t>Power: The strength given to the reading voice – including volume and stress.</a:t>
            </a:r>
          </a:p>
          <a:p>
            <a:r>
              <a:rPr lang="en-GB" dirty="0">
                <a:latin typeface="Twinkl" panose="02000000000000000000" pitchFamily="2" charset="0"/>
              </a:rPr>
              <a:t>Pace: The speed and rhythm at which we read.</a:t>
            </a:r>
          </a:p>
          <a:p>
            <a:r>
              <a:rPr lang="en-GB" dirty="0">
                <a:latin typeface="Twinkl" panose="02000000000000000000" pitchFamily="2" charset="0"/>
              </a:rPr>
              <a:t>Punctuation: The adherence to and understanding of the marks an author has placed upon the page.</a:t>
            </a:r>
          </a:p>
          <a:p>
            <a:r>
              <a:rPr lang="en-GB" dirty="0">
                <a:latin typeface="Twinkl" panose="02000000000000000000" pitchFamily="2" charset="0"/>
              </a:rPr>
              <a:t>Pause: The knowing of when not to read and for how long.</a:t>
            </a:r>
          </a:p>
          <a:p>
            <a:r>
              <a:rPr lang="en-GB" dirty="0">
                <a:latin typeface="Twinkl" panose="02000000000000000000" pitchFamily="2" charset="0"/>
              </a:rPr>
              <a:t>Passion: The emotion of the reading – including empathy and sympathy and the development of a reader’s love for the written word.</a:t>
            </a:r>
          </a:p>
          <a:p>
            <a:endParaRPr lang="en-GB" dirty="0"/>
          </a:p>
        </p:txBody>
      </p:sp>
    </p:spTree>
    <p:extLst>
      <p:ext uri="{BB962C8B-B14F-4D97-AF65-F5344CB8AC3E}">
        <p14:creationId xmlns:p14="http://schemas.microsoft.com/office/powerpoint/2010/main" val="17233769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694" y="2000529"/>
            <a:ext cx="9784080" cy="4206240"/>
          </a:xfrm>
        </p:spPr>
        <p:txBody>
          <a:bodyPr>
            <a:normAutofit/>
          </a:bodyPr>
          <a:lstStyle/>
          <a:p>
            <a:pPr marL="0" indent="0">
              <a:buNone/>
            </a:pPr>
            <a:r>
              <a:rPr lang="en-GB" sz="3200" dirty="0" smtClean="0"/>
              <a:t>In Year 2, we have lots of wonderful opportunities for children to develop their writing skills throughout the year. </a:t>
            </a:r>
          </a:p>
          <a:p>
            <a:pPr marL="0" indent="0">
              <a:buNone/>
            </a:pPr>
            <a:r>
              <a:rPr lang="en-GB" sz="3200" dirty="0" smtClean="0"/>
              <a:t>In order to this, we have ensured that the writing is purposeful and directed towards a specific audience to make it more real and meaningful for the children.</a:t>
            </a:r>
          </a:p>
        </p:txBody>
      </p:sp>
      <p:sp>
        <p:nvSpPr>
          <p:cNvPr id="4" name="Title 3"/>
          <p:cNvSpPr txBox="1">
            <a:spLocks/>
          </p:cNvSpPr>
          <p:nvPr/>
        </p:nvSpPr>
        <p:spPr>
          <a:xfrm>
            <a:off x="1102559" y="170253"/>
            <a:ext cx="9784080" cy="1508760"/>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r>
              <a:rPr lang="en-US" dirty="0" smtClean="0">
                <a:solidFill>
                  <a:schemeClr val="bg1"/>
                </a:solidFill>
                <a:latin typeface="Comic Sans MS" panose="030F0702030302020204" pitchFamily="66" charset="0"/>
              </a:rPr>
              <a:t>Writing in Year 2</a:t>
            </a: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4436378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solidFill>
                  <a:schemeClr val="bg1"/>
                </a:solidFill>
                <a:latin typeface="Twinkl" panose="02000000000000000000" pitchFamily="2" charset="0"/>
              </a:rPr>
              <a:t>Numbots</a:t>
            </a:r>
            <a:r>
              <a:rPr lang="en-GB" dirty="0" smtClean="0">
                <a:solidFill>
                  <a:schemeClr val="bg1"/>
                </a:solidFill>
                <a:latin typeface="Twinkl" panose="02000000000000000000" pitchFamily="2" charset="0"/>
              </a:rPr>
              <a:t> autumn term</a:t>
            </a:r>
            <a:endParaRPr lang="en-GB" dirty="0">
              <a:solidFill>
                <a:schemeClr val="bg1"/>
              </a:solidFill>
              <a:latin typeface="Twinkl" panose="02000000000000000000" pitchFamily="2" charset="0"/>
            </a:endParaRPr>
          </a:p>
        </p:txBody>
      </p:sp>
      <p:sp>
        <p:nvSpPr>
          <p:cNvPr id="3" name="Content Placeholder 2"/>
          <p:cNvSpPr>
            <a:spLocks noGrp="1"/>
          </p:cNvSpPr>
          <p:nvPr>
            <p:ph idx="1"/>
          </p:nvPr>
        </p:nvSpPr>
        <p:spPr>
          <a:xfrm>
            <a:off x="1202919" y="2011680"/>
            <a:ext cx="9784080" cy="2727588"/>
          </a:xfrm>
        </p:spPr>
        <p:txBody>
          <a:bodyPr/>
          <a:lstStyle/>
          <a:p>
            <a:r>
              <a:rPr lang="en-GB" dirty="0" err="1" smtClean="0">
                <a:latin typeface="Twinkl" panose="02000000000000000000" pitchFamily="2" charset="0"/>
              </a:rPr>
              <a:t>Numbots</a:t>
            </a:r>
            <a:r>
              <a:rPr lang="en-GB" dirty="0" smtClean="0">
                <a:latin typeface="Twinkl" panose="02000000000000000000" pitchFamily="2" charset="0"/>
              </a:rPr>
              <a:t>- A </a:t>
            </a:r>
            <a:r>
              <a:rPr lang="en-GB" dirty="0">
                <a:latin typeface="Twinkl" panose="02000000000000000000" pitchFamily="2" charset="0"/>
              </a:rPr>
              <a:t>school incentive from Year </a:t>
            </a:r>
            <a:r>
              <a:rPr lang="en-GB" dirty="0" smtClean="0">
                <a:latin typeface="Twinkl" panose="02000000000000000000" pitchFamily="2" charset="0"/>
              </a:rPr>
              <a:t>R- Year 2.</a:t>
            </a:r>
            <a:endParaRPr lang="en-GB" dirty="0">
              <a:latin typeface="Twinkl" panose="02000000000000000000" pitchFamily="2" charset="0"/>
            </a:endParaRPr>
          </a:p>
          <a:p>
            <a:r>
              <a:rPr lang="en-GB" dirty="0">
                <a:latin typeface="Twinkl" panose="02000000000000000000" pitchFamily="2" charset="0"/>
              </a:rPr>
              <a:t>Children will have access to practise </a:t>
            </a:r>
            <a:r>
              <a:rPr lang="en-GB" dirty="0" smtClean="0">
                <a:latin typeface="Twinkl" panose="02000000000000000000" pitchFamily="2" charset="0"/>
              </a:rPr>
              <a:t>their instant recall of number facts.</a:t>
            </a:r>
            <a:endParaRPr lang="en-GB" dirty="0">
              <a:latin typeface="Twinkl" panose="02000000000000000000" pitchFamily="2" charset="0"/>
            </a:endParaRPr>
          </a:p>
          <a:p>
            <a:endParaRPr lang="en-GB" dirty="0">
              <a:latin typeface="Twinkl" panose="02000000000000000000" pitchFamily="2" charset="0"/>
            </a:endParaRPr>
          </a:p>
          <a:p>
            <a:r>
              <a:rPr lang="en-GB" dirty="0" smtClean="0">
                <a:latin typeface="Twinkl" panose="02000000000000000000" pitchFamily="2" charset="0"/>
              </a:rPr>
              <a:t>15 </a:t>
            </a:r>
            <a:r>
              <a:rPr lang="en-GB" dirty="0" err="1">
                <a:latin typeface="Twinkl" panose="02000000000000000000" pitchFamily="2" charset="0"/>
              </a:rPr>
              <a:t>mins</a:t>
            </a:r>
            <a:r>
              <a:rPr lang="en-GB" dirty="0">
                <a:latin typeface="Twinkl" panose="02000000000000000000" pitchFamily="2" charset="0"/>
              </a:rPr>
              <a:t> per week </a:t>
            </a:r>
            <a:r>
              <a:rPr lang="en-GB" dirty="0" smtClean="0">
                <a:latin typeface="Twinkl" panose="02000000000000000000" pitchFamily="2" charset="0"/>
              </a:rPr>
              <a:t>online as part of homework to secure number facts and understanding.</a:t>
            </a:r>
            <a:endParaRPr lang="en-GB" dirty="0">
              <a:latin typeface="Twinkl" panose="02000000000000000000" pitchFamily="2" charset="0"/>
            </a:endParaRPr>
          </a:p>
          <a:p>
            <a:endParaRPr lang="en-GB" dirty="0"/>
          </a:p>
        </p:txBody>
      </p:sp>
      <p:pic>
        <p:nvPicPr>
          <p:cNvPr id="4" name="Picture 3"/>
          <p:cNvPicPr>
            <a:picLocks noChangeAspect="1"/>
          </p:cNvPicPr>
          <p:nvPr/>
        </p:nvPicPr>
        <p:blipFill>
          <a:blip r:embed="rId2"/>
          <a:stretch>
            <a:fillRect/>
          </a:stretch>
        </p:blipFill>
        <p:spPr>
          <a:xfrm>
            <a:off x="7605132" y="4237724"/>
            <a:ext cx="3930340" cy="2346373"/>
          </a:xfrm>
          <a:prstGeom prst="rect">
            <a:avLst/>
          </a:prstGeom>
        </p:spPr>
      </p:pic>
    </p:spTree>
    <p:extLst>
      <p:ext uri="{BB962C8B-B14F-4D97-AF65-F5344CB8AC3E}">
        <p14:creationId xmlns:p14="http://schemas.microsoft.com/office/powerpoint/2010/main" val="25105144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latin typeface="Twinkl" panose="02000000000000000000" pitchFamily="2" charset="0"/>
              </a:rPr>
              <a:t>TT ROCKSTARS spring term</a:t>
            </a:r>
            <a:endParaRPr lang="en-GB" dirty="0">
              <a:solidFill>
                <a:schemeClr val="bg1"/>
              </a:solidFill>
              <a:latin typeface="Twinkl" panose="02000000000000000000" pitchFamily="2" charset="0"/>
            </a:endParaRPr>
          </a:p>
        </p:txBody>
      </p:sp>
      <p:sp>
        <p:nvSpPr>
          <p:cNvPr id="3" name="Content Placeholder 2"/>
          <p:cNvSpPr>
            <a:spLocks noGrp="1"/>
          </p:cNvSpPr>
          <p:nvPr>
            <p:ph idx="1"/>
          </p:nvPr>
        </p:nvSpPr>
        <p:spPr/>
        <p:txBody>
          <a:bodyPr/>
          <a:lstStyle/>
          <a:p>
            <a:r>
              <a:rPr lang="en-GB" sz="2400" dirty="0">
                <a:latin typeface="Twinkl" panose="02000000000000000000" pitchFamily="2" charset="0"/>
              </a:rPr>
              <a:t>TT </a:t>
            </a:r>
            <a:r>
              <a:rPr lang="en-GB" sz="2400" dirty="0" err="1">
                <a:latin typeface="Twinkl" panose="02000000000000000000" pitchFamily="2" charset="0"/>
              </a:rPr>
              <a:t>Rockstars</a:t>
            </a:r>
            <a:r>
              <a:rPr lang="en-GB" sz="2400" dirty="0">
                <a:latin typeface="Twinkl" panose="02000000000000000000" pitchFamily="2" charset="0"/>
              </a:rPr>
              <a:t>! A school incentive from Year 2 – 6.</a:t>
            </a:r>
          </a:p>
          <a:p>
            <a:r>
              <a:rPr lang="en-GB" sz="2400" dirty="0">
                <a:latin typeface="Twinkl" panose="02000000000000000000" pitchFamily="2" charset="0"/>
              </a:rPr>
              <a:t>Children will have access to practise the 2, 3, 5 and 10 times tables.</a:t>
            </a:r>
          </a:p>
          <a:p>
            <a:endParaRPr lang="en-GB" sz="2400" dirty="0">
              <a:latin typeface="Twinkl" panose="02000000000000000000" pitchFamily="2" charset="0"/>
            </a:endParaRPr>
          </a:p>
          <a:p>
            <a:r>
              <a:rPr lang="en-GB" sz="2400" dirty="0" smtClean="0">
                <a:latin typeface="Twinkl" panose="02000000000000000000" pitchFamily="2" charset="0"/>
              </a:rPr>
              <a:t>Activities will take place in school using </a:t>
            </a:r>
            <a:r>
              <a:rPr lang="en-GB" sz="2400" dirty="0" err="1" smtClean="0">
                <a:latin typeface="Twinkl" panose="02000000000000000000" pitchFamily="2" charset="0"/>
              </a:rPr>
              <a:t>TTRockstars</a:t>
            </a:r>
            <a:r>
              <a:rPr lang="en-GB" sz="2400" dirty="0" smtClean="0">
                <a:latin typeface="Twinkl" panose="02000000000000000000" pitchFamily="2" charset="0"/>
              </a:rPr>
              <a:t> throughout the week. </a:t>
            </a:r>
            <a:endParaRPr lang="en-GB" sz="2400" dirty="0">
              <a:latin typeface="Twinkl" panose="02000000000000000000" pitchFamily="2" charset="0"/>
            </a:endParaRPr>
          </a:p>
          <a:p>
            <a:r>
              <a:rPr lang="en-GB" sz="2400" dirty="0">
                <a:latin typeface="Twinkl" panose="02000000000000000000" pitchFamily="2" charset="0"/>
              </a:rPr>
              <a:t>3 minutes to complete 60 questions. </a:t>
            </a:r>
          </a:p>
          <a:p>
            <a:r>
              <a:rPr lang="en-GB" sz="2400" dirty="0">
                <a:latin typeface="Twinkl" panose="02000000000000000000" pitchFamily="2" charset="0"/>
              </a:rPr>
              <a:t>15 </a:t>
            </a:r>
            <a:r>
              <a:rPr lang="en-GB" sz="2400" dirty="0" err="1">
                <a:latin typeface="Twinkl" panose="02000000000000000000" pitchFamily="2" charset="0"/>
              </a:rPr>
              <a:t>mins</a:t>
            </a:r>
            <a:r>
              <a:rPr lang="en-GB" sz="2400" dirty="0">
                <a:latin typeface="Twinkl" panose="02000000000000000000" pitchFamily="2" charset="0"/>
              </a:rPr>
              <a:t> per week online.</a:t>
            </a:r>
          </a:p>
          <a:p>
            <a:endParaRPr lang="en-GB" dirty="0"/>
          </a:p>
        </p:txBody>
      </p:sp>
    </p:spTree>
    <p:extLst>
      <p:ext uri="{BB962C8B-B14F-4D97-AF65-F5344CB8AC3E}">
        <p14:creationId xmlns:p14="http://schemas.microsoft.com/office/powerpoint/2010/main" val="32871633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2084EC-31C9-9D48-BB18-F485730F77B3}"/>
              </a:ext>
            </a:extLst>
          </p:cNvPr>
          <p:cNvSpPr txBox="1"/>
          <p:nvPr/>
        </p:nvSpPr>
        <p:spPr>
          <a:xfrm>
            <a:off x="506910" y="2069993"/>
            <a:ext cx="11685090" cy="3970318"/>
          </a:xfrm>
          <a:prstGeom prst="rect">
            <a:avLst/>
          </a:prstGeom>
          <a:noFill/>
        </p:spPr>
        <p:txBody>
          <a:bodyPr wrap="square" rtlCol="0">
            <a:spAutoFit/>
          </a:bodyPr>
          <a:lstStyle/>
          <a:p>
            <a:pPr algn="ctr"/>
            <a:r>
              <a:rPr lang="en-GB" sz="2800" dirty="0">
                <a:latin typeface="Comic Sans MS" panose="030F0902030302020204" pitchFamily="66" charset="0"/>
              </a:rPr>
              <a:t>						</a:t>
            </a:r>
          </a:p>
          <a:p>
            <a:pPr algn="ctr"/>
            <a:r>
              <a:rPr lang="en-GB" sz="2800" dirty="0">
                <a:latin typeface="Twinkl" panose="02000000000000000000" pitchFamily="2" charset="0"/>
              </a:rPr>
              <a:t>Homework – Due in Wednesday, new </a:t>
            </a:r>
            <a:r>
              <a:rPr lang="en-GB" sz="2800" dirty="0" smtClean="0">
                <a:latin typeface="Twinkl" panose="02000000000000000000" pitchFamily="2" charset="0"/>
              </a:rPr>
              <a:t>homework </a:t>
            </a:r>
            <a:r>
              <a:rPr lang="en-GB" sz="2800" dirty="0">
                <a:latin typeface="Twinkl" panose="02000000000000000000" pitchFamily="2" charset="0"/>
              </a:rPr>
              <a:t>sent </a:t>
            </a:r>
            <a:r>
              <a:rPr lang="en-GB" sz="2800" dirty="0" smtClean="0">
                <a:latin typeface="Twinkl" panose="02000000000000000000" pitchFamily="2" charset="0"/>
              </a:rPr>
              <a:t>home on a Friday</a:t>
            </a:r>
          </a:p>
          <a:p>
            <a:pPr algn="ctr"/>
            <a:endParaRPr lang="en-GB" sz="2800" dirty="0">
              <a:latin typeface="Twinkl" panose="02000000000000000000" pitchFamily="2" charset="0"/>
            </a:endParaRPr>
          </a:p>
          <a:p>
            <a:pPr algn="ctr"/>
            <a:r>
              <a:rPr lang="en-GB" sz="2800" dirty="0">
                <a:latin typeface="Twinkl" panose="02000000000000000000" pitchFamily="2" charset="0"/>
              </a:rPr>
              <a:t>Library </a:t>
            </a:r>
            <a:r>
              <a:rPr lang="en-GB" sz="2800" dirty="0" smtClean="0">
                <a:latin typeface="Twinkl" panose="02000000000000000000" pitchFamily="2" charset="0"/>
              </a:rPr>
              <a:t>– Monday</a:t>
            </a:r>
            <a:r>
              <a:rPr lang="en-GB" sz="2800" dirty="0">
                <a:latin typeface="Twinkl" panose="02000000000000000000" pitchFamily="2" charset="0"/>
              </a:rPr>
              <a:t>	</a:t>
            </a:r>
          </a:p>
          <a:p>
            <a:pPr algn="ctr"/>
            <a:r>
              <a:rPr lang="en-GB" sz="2800" dirty="0">
                <a:latin typeface="Twinkl" panose="02000000000000000000" pitchFamily="2" charset="0"/>
              </a:rPr>
              <a:t>Book change </a:t>
            </a:r>
            <a:r>
              <a:rPr lang="en-GB" sz="2800" dirty="0" smtClean="0">
                <a:latin typeface="Twinkl" panose="02000000000000000000" pitchFamily="2" charset="0"/>
              </a:rPr>
              <a:t>– </a:t>
            </a:r>
            <a:r>
              <a:rPr lang="en-GB" sz="2800" dirty="0">
                <a:latin typeface="Twinkl" panose="02000000000000000000" pitchFamily="2" charset="0"/>
              </a:rPr>
              <a:t>Monday </a:t>
            </a:r>
          </a:p>
          <a:p>
            <a:pPr algn="ctr"/>
            <a:r>
              <a:rPr lang="en-GB" sz="2800" dirty="0">
                <a:latin typeface="Twinkl" panose="02000000000000000000" pitchFamily="2" charset="0"/>
              </a:rPr>
              <a:t>Spelling Test </a:t>
            </a:r>
            <a:r>
              <a:rPr lang="en-GB" sz="2800" dirty="0" smtClean="0">
                <a:latin typeface="Twinkl" panose="02000000000000000000" pitchFamily="2" charset="0"/>
              </a:rPr>
              <a:t>– Monday</a:t>
            </a:r>
          </a:p>
          <a:p>
            <a:pPr algn="ctr"/>
            <a:endParaRPr lang="en-GB" sz="2800" dirty="0">
              <a:latin typeface="Twinkl" panose="02000000000000000000" pitchFamily="2" charset="0"/>
            </a:endParaRPr>
          </a:p>
          <a:p>
            <a:pPr algn="ctr"/>
            <a:r>
              <a:rPr lang="en-GB" sz="2800" dirty="0">
                <a:latin typeface="Twinkl" panose="02000000000000000000" pitchFamily="2" charset="0"/>
              </a:rPr>
              <a:t>2H PE </a:t>
            </a:r>
            <a:r>
              <a:rPr lang="en-GB" sz="2800" dirty="0" smtClean="0">
                <a:latin typeface="Twinkl" panose="02000000000000000000" pitchFamily="2" charset="0"/>
              </a:rPr>
              <a:t>–Tuesday </a:t>
            </a:r>
            <a:r>
              <a:rPr lang="en-GB" sz="2800" dirty="0">
                <a:latin typeface="Twinkl" panose="02000000000000000000" pitchFamily="2" charset="0"/>
              </a:rPr>
              <a:t>and </a:t>
            </a:r>
            <a:r>
              <a:rPr lang="en-GB" sz="2800" dirty="0" smtClean="0">
                <a:latin typeface="Twinkl" panose="02000000000000000000" pitchFamily="2" charset="0"/>
              </a:rPr>
              <a:t>Friday</a:t>
            </a:r>
            <a:endParaRPr lang="en-GB" sz="2800" dirty="0">
              <a:latin typeface="Twinkl" panose="02000000000000000000" pitchFamily="2" charset="0"/>
            </a:endParaRPr>
          </a:p>
          <a:p>
            <a:pPr algn="ctr"/>
            <a:r>
              <a:rPr lang="en-GB" sz="2800" dirty="0" smtClean="0">
                <a:latin typeface="Twinkl" panose="02000000000000000000" pitchFamily="2" charset="0"/>
              </a:rPr>
              <a:t>2F </a:t>
            </a:r>
            <a:r>
              <a:rPr lang="en-GB" sz="2800" dirty="0">
                <a:latin typeface="Twinkl" panose="02000000000000000000" pitchFamily="2" charset="0"/>
              </a:rPr>
              <a:t>PE – </a:t>
            </a:r>
            <a:r>
              <a:rPr lang="en-GB" sz="2800" dirty="0" smtClean="0">
                <a:latin typeface="Twinkl" panose="02000000000000000000" pitchFamily="2" charset="0"/>
              </a:rPr>
              <a:t>Wednesday </a:t>
            </a:r>
            <a:r>
              <a:rPr lang="en-GB" sz="2800" dirty="0">
                <a:latin typeface="Twinkl" panose="02000000000000000000" pitchFamily="2" charset="0"/>
              </a:rPr>
              <a:t>and </a:t>
            </a:r>
            <a:r>
              <a:rPr lang="en-GB" sz="2800" dirty="0" smtClean="0">
                <a:latin typeface="Twinkl" panose="02000000000000000000" pitchFamily="2" charset="0"/>
              </a:rPr>
              <a:t>Friday</a:t>
            </a:r>
            <a:r>
              <a:rPr lang="en-GB" sz="2800" dirty="0">
                <a:latin typeface="Twinkl" panose="02000000000000000000" pitchFamily="2" charset="0"/>
              </a:rPr>
              <a:t>	</a:t>
            </a:r>
            <a:r>
              <a:rPr lang="en-GB" sz="2800" dirty="0">
                <a:latin typeface="Comic Sans MS" panose="030F0902030302020204" pitchFamily="66" charset="0"/>
              </a:rPr>
              <a:t>	</a:t>
            </a:r>
          </a:p>
        </p:txBody>
      </p:sp>
      <p:sp>
        <p:nvSpPr>
          <p:cNvPr id="5" name="TextBox 4"/>
          <p:cNvSpPr txBox="1"/>
          <p:nvPr/>
        </p:nvSpPr>
        <p:spPr>
          <a:xfrm>
            <a:off x="595859" y="558800"/>
            <a:ext cx="11596141" cy="707886"/>
          </a:xfrm>
          <a:prstGeom prst="rect">
            <a:avLst/>
          </a:prstGeom>
          <a:noFill/>
        </p:spPr>
        <p:txBody>
          <a:bodyPr wrap="square" rtlCol="0">
            <a:spAutoFit/>
          </a:bodyPr>
          <a:lstStyle/>
          <a:p>
            <a:r>
              <a:rPr lang="en-GB" sz="4000" dirty="0" smtClean="0">
                <a:solidFill>
                  <a:schemeClr val="bg1"/>
                </a:solidFill>
                <a:latin typeface="Twinkl" panose="02000000000000000000" pitchFamily="2" charset="0"/>
              </a:rPr>
              <a:t>EXPECTATIONS IN SCHOOL</a:t>
            </a:r>
            <a:endParaRPr lang="en-GB" sz="4000" dirty="0">
              <a:latin typeface="Twinkl" panose="02000000000000000000" pitchFamily="2" charset="0"/>
            </a:endParaRPr>
          </a:p>
        </p:txBody>
      </p:sp>
    </p:spTree>
    <p:extLst>
      <p:ext uri="{BB962C8B-B14F-4D97-AF65-F5344CB8AC3E}">
        <p14:creationId xmlns:p14="http://schemas.microsoft.com/office/powerpoint/2010/main" val="33945350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Knowle C of E Primary Academy - Home">
            <a:extLst>
              <a:ext uri="{FF2B5EF4-FFF2-40B4-BE49-F238E27FC236}">
                <a16:creationId xmlns:a16="http://schemas.microsoft.com/office/drawing/2014/main" id="{5E755D92-6D06-9242-9454-1EB2EA471A8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t="6308" b="4541"/>
          <a:stretch/>
        </p:blipFill>
        <p:spPr>
          <a:xfrm>
            <a:off x="2676651" y="2171700"/>
            <a:ext cx="6569799" cy="4266282"/>
          </a:xfrm>
          <a:prstGeom prst="rect">
            <a:avLst/>
          </a:prstGeom>
        </p:spPr>
      </p:pic>
    </p:spTree>
    <p:extLst>
      <p:ext uri="{BB962C8B-B14F-4D97-AF65-F5344CB8AC3E}">
        <p14:creationId xmlns:p14="http://schemas.microsoft.com/office/powerpoint/2010/main" val="254994420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TM03090430[[fn=Banded]]</Template>
  <TotalTime>369</TotalTime>
  <Words>1478</Words>
  <Application>Microsoft Office PowerPoint</Application>
  <PresentationFormat>Widescreen</PresentationFormat>
  <Paragraphs>101</Paragraphs>
  <Slides>18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Calibri</vt:lpstr>
      <vt:lpstr>Comic Sans MS</vt:lpstr>
      <vt:lpstr>Corbel</vt:lpstr>
      <vt:lpstr>Twinkl</vt:lpstr>
      <vt:lpstr>Wingdings</vt:lpstr>
      <vt:lpstr>Banded</vt:lpstr>
      <vt:lpstr>Parent Curriculum Meeting</vt:lpstr>
      <vt:lpstr>Growing in God’s love;  flourishing together.</vt:lpstr>
      <vt:lpstr> </vt:lpstr>
      <vt:lpstr>SMILE Agenda</vt:lpstr>
      <vt:lpstr>OUR YEAR 2 SMILE Agenda</vt:lpstr>
      <vt:lpstr>CELEBRATION AND GOOD NEWS</vt:lpstr>
      <vt:lpstr>YEAR 2 CURRICULUM</vt:lpstr>
      <vt:lpstr>YEAR 2 CURRICULUM</vt:lpstr>
      <vt:lpstr>YEAR 2 CURRICULUM</vt:lpstr>
      <vt:lpstr>Why is reading so important?</vt:lpstr>
      <vt:lpstr>Reading Fluency (Speed):</vt:lpstr>
      <vt:lpstr>Reading Fluently – what strategies work?</vt:lpstr>
      <vt:lpstr>the 6 p’s</vt:lpstr>
      <vt:lpstr>PowerPoint Presentation</vt:lpstr>
      <vt:lpstr>Numbots autumn term</vt:lpstr>
      <vt:lpstr>TT ROCKSTARS spring term</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Curriculum Meeting</dc:title>
  <dc:creator>Jessica Seabridge</dc:creator>
  <cp:lastModifiedBy>Nikki Hawkins</cp:lastModifiedBy>
  <cp:revision>44</cp:revision>
  <cp:lastPrinted>2023-10-02T15:34:56Z</cp:lastPrinted>
  <dcterms:created xsi:type="dcterms:W3CDTF">2023-09-19T14:14:29Z</dcterms:created>
  <dcterms:modified xsi:type="dcterms:W3CDTF">2024-09-25T16:20:38Z</dcterms:modified>
</cp:coreProperties>
</file>